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42A"/>
    <a:srgbClr val="A6A6A6"/>
    <a:srgbClr val="55B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6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5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71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3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8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7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9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7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C87F1-72F4-41EF-AD8F-1EE70CC1726D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83F5-07B9-4872-95FF-37C48252A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7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emf"/><Relationship Id="rId7" Type="http://schemas.openxmlformats.org/officeDocument/2006/relationships/hyperlink" Target="https://templatelab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97">
            <a:extLst>
              <a:ext uri="{FF2B5EF4-FFF2-40B4-BE49-F238E27FC236}">
                <a16:creationId xmlns:a16="http://schemas.microsoft.com/office/drawing/2014/main" id="{2FAE2348-8D95-4C35-A08B-DFBB6F5AF7D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691813" cy="7559675"/>
          </a:xfrm>
          <a:prstGeom prst="rect">
            <a:avLst/>
          </a:prstGeom>
        </p:spPr>
      </p:pic>
      <p:sp>
        <p:nvSpPr>
          <p:cNvPr id="99" name="Rectangle 98">
            <a:extLst>
              <a:ext uri="{FF2B5EF4-FFF2-40B4-BE49-F238E27FC236}">
                <a16:creationId xmlns:a16="http://schemas.microsoft.com/office/drawing/2014/main" id="{BA5F4881-BAD6-4BFB-A0B2-603ABB2B245A}"/>
              </a:ext>
            </a:extLst>
          </p:cNvPr>
          <p:cNvSpPr/>
          <p:nvPr/>
        </p:nvSpPr>
        <p:spPr>
          <a:xfrm>
            <a:off x="4308" y="-2"/>
            <a:ext cx="10692000" cy="7559675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F30D75-5B1E-4F29-A6BC-C865EE3428FD}"/>
              </a:ext>
            </a:extLst>
          </p:cNvPr>
          <p:cNvGrpSpPr/>
          <p:nvPr/>
        </p:nvGrpSpPr>
        <p:grpSpPr>
          <a:xfrm>
            <a:off x="5555707" y="2462623"/>
            <a:ext cx="2380070" cy="3553069"/>
            <a:chOff x="474889" y="1550750"/>
            <a:chExt cx="3181554" cy="4749559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34ACBE0-9607-49F4-A905-218B145C9E6E}"/>
                </a:ext>
              </a:extLst>
            </p:cNvPr>
            <p:cNvGrpSpPr/>
            <p:nvPr/>
          </p:nvGrpSpPr>
          <p:grpSpPr>
            <a:xfrm>
              <a:off x="852119" y="1746199"/>
              <a:ext cx="2160000" cy="2160000"/>
              <a:chOff x="852119" y="1746199"/>
              <a:chExt cx="2160000" cy="21600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11E527B-CCFB-46E4-9125-BECDB3DEB30B}"/>
                  </a:ext>
                </a:extLst>
              </p:cNvPr>
              <p:cNvGrpSpPr/>
              <p:nvPr/>
            </p:nvGrpSpPr>
            <p:grpSpPr>
              <a:xfrm>
                <a:off x="960120" y="1854200"/>
                <a:ext cx="1944000" cy="1944000"/>
                <a:chOff x="1915160" y="1701800"/>
                <a:chExt cx="2052000" cy="2052000"/>
              </a:xfrm>
            </p:grpSpPr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75C184E7-AECA-4CE8-94CE-5DD3C1AC3025}"/>
                    </a:ext>
                  </a:extLst>
                </p:cNvPr>
                <p:cNvSpPr/>
                <p:nvPr/>
              </p:nvSpPr>
              <p:spPr>
                <a:xfrm>
                  <a:off x="1951160" y="1737800"/>
                  <a:ext cx="1980000" cy="1980000"/>
                </a:xfrm>
                <a:prstGeom prst="ellipse">
                  <a:avLst/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47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880D2821-1D66-43D4-B85F-D03F95DA94EF}"/>
                    </a:ext>
                  </a:extLst>
                </p:cNvPr>
                <p:cNvSpPr/>
                <p:nvPr/>
              </p:nvSpPr>
              <p:spPr>
                <a:xfrm>
                  <a:off x="1915160" y="1701800"/>
                  <a:ext cx="2052000" cy="2052000"/>
                </a:xfrm>
                <a:prstGeom prst="ellipse">
                  <a:avLst/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47"/>
                </a:p>
              </p:txBody>
            </p:sp>
          </p:grp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C4406198-78D7-4536-909D-4DFA0EC7B640}"/>
                  </a:ext>
                </a:extLst>
              </p:cNvPr>
              <p:cNvSpPr/>
              <p:nvPr/>
            </p:nvSpPr>
            <p:spPr>
              <a:xfrm rot="10800000">
                <a:off x="852119" y="1746199"/>
                <a:ext cx="2160000" cy="2160000"/>
              </a:xfrm>
              <a:custGeom>
                <a:avLst/>
                <a:gdLst>
                  <a:gd name="connsiteX0" fmla="*/ 1080000 w 2160000"/>
                  <a:gd name="connsiteY0" fmla="*/ 0 h 2160000"/>
                  <a:gd name="connsiteX1" fmla="*/ 1080000 w 2160000"/>
                  <a:gd name="connsiteY1" fmla="*/ 217957 h 2160000"/>
                  <a:gd name="connsiteX2" fmla="*/ 982039 w 2160000"/>
                  <a:gd name="connsiteY2" fmla="*/ 221592 h 2160000"/>
                  <a:gd name="connsiteX3" fmla="*/ 286234 w 2160000"/>
                  <a:gd name="connsiteY3" fmla="*/ 739922 h 2160000"/>
                  <a:gd name="connsiteX4" fmla="*/ 479270 w 2160000"/>
                  <a:gd name="connsiteY4" fmla="*/ 1700507 h 2160000"/>
                  <a:gd name="connsiteX5" fmla="*/ 1445469 w 2160000"/>
                  <a:gd name="connsiteY5" fmla="*/ 1863126 h 2160000"/>
                  <a:gd name="connsiteX6" fmla="*/ 1941578 w 2160000"/>
                  <a:gd name="connsiteY6" fmla="*/ 1151307 h 2160000"/>
                  <a:gd name="connsiteX7" fmla="*/ 1941972 w 2160000"/>
                  <a:gd name="connsiteY7" fmla="*/ 1080000 h 2160000"/>
                  <a:gd name="connsiteX8" fmla="*/ 2160000 w 2160000"/>
                  <a:gd name="connsiteY8" fmla="*/ 1080000 h 2160000"/>
                  <a:gd name="connsiteX9" fmla="*/ 1080000 w 2160000"/>
                  <a:gd name="connsiteY9" fmla="*/ 2160000 h 2160000"/>
                  <a:gd name="connsiteX10" fmla="*/ 0 w 2160000"/>
                  <a:gd name="connsiteY10" fmla="*/ 1080000 h 2160000"/>
                  <a:gd name="connsiteX11" fmla="*/ 1080000 w 2160000"/>
                  <a:gd name="connsiteY11" fmla="*/ 0 h 216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0000" h="2160000">
                    <a:moveTo>
                      <a:pt x="1080000" y="0"/>
                    </a:moveTo>
                    <a:lnTo>
                      <a:pt x="1080000" y="217957"/>
                    </a:lnTo>
                    <a:lnTo>
                      <a:pt x="982039" y="221592"/>
                    </a:lnTo>
                    <a:cubicBezTo>
                      <a:pt x="677286" y="256458"/>
                      <a:pt x="409589" y="451824"/>
                      <a:pt x="286234" y="739922"/>
                    </a:cubicBezTo>
                    <a:cubicBezTo>
                      <a:pt x="145257" y="1069177"/>
                      <a:pt x="222042" y="1451274"/>
                      <a:pt x="479270" y="1700507"/>
                    </a:cubicBezTo>
                    <a:cubicBezTo>
                      <a:pt x="736498" y="1949740"/>
                      <a:pt x="1120828" y="2014426"/>
                      <a:pt x="1445469" y="1863126"/>
                    </a:cubicBezTo>
                    <a:cubicBezTo>
                      <a:pt x="1729530" y="1730739"/>
                      <a:pt x="1916349" y="1457008"/>
                      <a:pt x="1941578" y="1151307"/>
                    </a:cubicBezTo>
                    <a:lnTo>
                      <a:pt x="1941972" y="1080000"/>
                    </a:lnTo>
                    <a:lnTo>
                      <a:pt x="2160000" y="1080000"/>
                    </a:lnTo>
                    <a:cubicBezTo>
                      <a:pt x="2160000" y="1676468"/>
                      <a:pt x="1676468" y="2160000"/>
                      <a:pt x="1080000" y="2160000"/>
                    </a:cubicBezTo>
                    <a:cubicBezTo>
                      <a:pt x="483532" y="2160000"/>
                      <a:pt x="0" y="1676468"/>
                      <a:pt x="0" y="1080000"/>
                    </a:cubicBezTo>
                    <a:cubicBezTo>
                      <a:pt x="0" y="483532"/>
                      <a:pt x="483532" y="0"/>
                      <a:pt x="1080000" y="0"/>
                    </a:cubicBezTo>
                    <a:close/>
                  </a:path>
                </a:pathLst>
              </a:custGeom>
              <a:solidFill>
                <a:srgbClr val="55B4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347">
                  <a:solidFill>
                    <a:schemeClr val="tx1"/>
                  </a:solidFill>
                </a:endParaRPr>
              </a:p>
            </p:txBody>
          </p:sp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AC52AB4D-3687-4048-9599-64EC804DA3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57" r="8257"/>
              <a:stretch/>
            </p:blipFill>
            <p:spPr>
              <a:xfrm>
                <a:off x="1335965" y="2226357"/>
                <a:ext cx="1224000" cy="1125635"/>
              </a:xfrm>
              <a:prstGeom prst="rect">
                <a:avLst/>
              </a:prstGeom>
            </p:spPr>
          </p:pic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94E79A-F9B3-453A-8188-308C48A8A647}"/>
                </a:ext>
              </a:extLst>
            </p:cNvPr>
            <p:cNvSpPr txBox="1"/>
            <p:nvPr/>
          </p:nvSpPr>
          <p:spPr>
            <a:xfrm>
              <a:off x="874428" y="4076438"/>
              <a:ext cx="2115385" cy="431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96" b="1">
                  <a:solidFill>
                    <a:srgbClr val="55B4B0"/>
                  </a:solidFill>
                  <a:latin typeface="Bahnschrift" panose="020B0502040204020203" pitchFamily="34" charset="0"/>
                </a:rPr>
                <a:t>OPPORTUNITIES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B3DCAD4-83E1-495E-9086-A89B99BB52B3}"/>
                </a:ext>
              </a:extLst>
            </p:cNvPr>
            <p:cNvCxnSpPr>
              <a:cxnSpLocks/>
            </p:cNvCxnSpPr>
            <p:nvPr/>
          </p:nvCxnSpPr>
          <p:spPr>
            <a:xfrm>
              <a:off x="3656443" y="1550750"/>
              <a:ext cx="0" cy="4710897"/>
            </a:xfrm>
            <a:prstGeom prst="line">
              <a:avLst/>
            </a:prstGeom>
            <a:ln w="19050">
              <a:solidFill>
                <a:srgbClr val="A6A6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359FE88-5B31-4B34-80F1-A77C7A45ED38}"/>
                </a:ext>
              </a:extLst>
            </p:cNvPr>
            <p:cNvSpPr txBox="1"/>
            <p:nvPr/>
          </p:nvSpPr>
          <p:spPr>
            <a:xfrm>
              <a:off x="474889" y="4508287"/>
              <a:ext cx="2914458" cy="30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A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ttainable actions that you </a:t>
              </a:r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will take</a:t>
              </a:r>
              <a:endParaRPr lang="en-GB" sz="898" b="1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D3FD65-5E01-43AB-8EBF-22C09290D20A}"/>
                </a:ext>
              </a:extLst>
            </p:cNvPr>
            <p:cNvSpPr txBox="1"/>
            <p:nvPr/>
          </p:nvSpPr>
          <p:spPr>
            <a:xfrm>
              <a:off x="474889" y="5250230"/>
              <a:ext cx="2914458" cy="30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P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ossible discounts </a:t>
              </a:r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from 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suppliers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E36507F-094C-4470-9691-A1CA5C50D1EB}"/>
                </a:ext>
              </a:extLst>
            </p:cNvPr>
            <p:cNvSpPr txBox="1"/>
            <p:nvPr/>
          </p:nvSpPr>
          <p:spPr>
            <a:xfrm>
              <a:off x="474889" y="5621203"/>
              <a:ext cx="2914458" cy="30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E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quipment investment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4BA8C1A-30A5-4C95-B0B3-41AE88779B37}"/>
                </a:ext>
              </a:extLst>
            </p:cNvPr>
            <p:cNvSpPr txBox="1"/>
            <p:nvPr/>
          </p:nvSpPr>
          <p:spPr>
            <a:xfrm>
              <a:off x="474889" y="4879260"/>
              <a:ext cx="2914458" cy="30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I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ncome, investments, debt reductio</a:t>
              </a:r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n.</a:t>
              </a:r>
              <a:endParaRPr lang="en-GB" sz="898" b="1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9F04311-6F2A-4ABA-BFBD-11724F4AE66F}"/>
                </a:ext>
              </a:extLst>
            </p:cNvPr>
            <p:cNvSpPr txBox="1"/>
            <p:nvPr/>
          </p:nvSpPr>
          <p:spPr>
            <a:xfrm>
              <a:off x="474889" y="5992173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Positive industry trends</a:t>
              </a:r>
              <a:endParaRPr lang="en-GB" sz="898" b="1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52FE9F5-7F43-4890-9066-FA12F37889EE}"/>
              </a:ext>
            </a:extLst>
          </p:cNvPr>
          <p:cNvGrpSpPr/>
          <p:nvPr/>
        </p:nvGrpSpPr>
        <p:grpSpPr>
          <a:xfrm>
            <a:off x="2936481" y="2462623"/>
            <a:ext cx="2380070" cy="3553069"/>
            <a:chOff x="474889" y="1550750"/>
            <a:chExt cx="3181554" cy="4749559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7632F95-8079-49E2-AF9F-E72C57EF8F30}"/>
                </a:ext>
              </a:extLst>
            </p:cNvPr>
            <p:cNvGrpSpPr/>
            <p:nvPr/>
          </p:nvGrpSpPr>
          <p:grpSpPr>
            <a:xfrm>
              <a:off x="852119" y="1746199"/>
              <a:ext cx="2160000" cy="2160000"/>
              <a:chOff x="852119" y="1746199"/>
              <a:chExt cx="2160000" cy="2160000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D2AAABFF-BAB1-4240-9B30-CED53AC1C5B3}"/>
                  </a:ext>
                </a:extLst>
              </p:cNvPr>
              <p:cNvGrpSpPr/>
              <p:nvPr/>
            </p:nvGrpSpPr>
            <p:grpSpPr>
              <a:xfrm>
                <a:off x="960120" y="1854200"/>
                <a:ext cx="1944000" cy="1944000"/>
                <a:chOff x="1915160" y="1701800"/>
                <a:chExt cx="2052000" cy="2052000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3469E1CB-BBEA-49CF-94E0-794A03AC5CE8}"/>
                    </a:ext>
                  </a:extLst>
                </p:cNvPr>
                <p:cNvSpPr/>
                <p:nvPr/>
              </p:nvSpPr>
              <p:spPr>
                <a:xfrm>
                  <a:off x="1951160" y="1737800"/>
                  <a:ext cx="1980000" cy="1980000"/>
                </a:xfrm>
                <a:prstGeom prst="ellipse">
                  <a:avLst/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47"/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276A78B7-330A-488E-8516-B0FDBD45E84A}"/>
                    </a:ext>
                  </a:extLst>
                </p:cNvPr>
                <p:cNvSpPr/>
                <p:nvPr/>
              </p:nvSpPr>
              <p:spPr>
                <a:xfrm>
                  <a:off x="1915160" y="1701800"/>
                  <a:ext cx="2052000" cy="2052000"/>
                </a:xfrm>
                <a:prstGeom prst="ellipse">
                  <a:avLst/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47"/>
                </a:p>
              </p:txBody>
            </p:sp>
          </p:grp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A6967CF-5399-41CB-8D60-19C161914F24}"/>
                  </a:ext>
                </a:extLst>
              </p:cNvPr>
              <p:cNvSpPr/>
              <p:nvPr/>
            </p:nvSpPr>
            <p:spPr>
              <a:xfrm rot="5400000">
                <a:off x="852119" y="1746199"/>
                <a:ext cx="2160000" cy="2160000"/>
              </a:xfrm>
              <a:custGeom>
                <a:avLst/>
                <a:gdLst>
                  <a:gd name="connsiteX0" fmla="*/ 1080000 w 2160000"/>
                  <a:gd name="connsiteY0" fmla="*/ 0 h 2160000"/>
                  <a:gd name="connsiteX1" fmla="*/ 1080000 w 2160000"/>
                  <a:gd name="connsiteY1" fmla="*/ 217957 h 2160000"/>
                  <a:gd name="connsiteX2" fmla="*/ 982039 w 2160000"/>
                  <a:gd name="connsiteY2" fmla="*/ 221592 h 2160000"/>
                  <a:gd name="connsiteX3" fmla="*/ 286234 w 2160000"/>
                  <a:gd name="connsiteY3" fmla="*/ 739922 h 2160000"/>
                  <a:gd name="connsiteX4" fmla="*/ 479270 w 2160000"/>
                  <a:gd name="connsiteY4" fmla="*/ 1700507 h 2160000"/>
                  <a:gd name="connsiteX5" fmla="*/ 1445469 w 2160000"/>
                  <a:gd name="connsiteY5" fmla="*/ 1863126 h 2160000"/>
                  <a:gd name="connsiteX6" fmla="*/ 1941578 w 2160000"/>
                  <a:gd name="connsiteY6" fmla="*/ 1151307 h 2160000"/>
                  <a:gd name="connsiteX7" fmla="*/ 1941972 w 2160000"/>
                  <a:gd name="connsiteY7" fmla="*/ 1080000 h 2160000"/>
                  <a:gd name="connsiteX8" fmla="*/ 2160000 w 2160000"/>
                  <a:gd name="connsiteY8" fmla="*/ 1080000 h 2160000"/>
                  <a:gd name="connsiteX9" fmla="*/ 1080000 w 2160000"/>
                  <a:gd name="connsiteY9" fmla="*/ 2160000 h 2160000"/>
                  <a:gd name="connsiteX10" fmla="*/ 0 w 2160000"/>
                  <a:gd name="connsiteY10" fmla="*/ 1080000 h 2160000"/>
                  <a:gd name="connsiteX11" fmla="*/ 1080000 w 2160000"/>
                  <a:gd name="connsiteY11" fmla="*/ 0 h 216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0000" h="2160000">
                    <a:moveTo>
                      <a:pt x="1080000" y="0"/>
                    </a:moveTo>
                    <a:lnTo>
                      <a:pt x="1080000" y="217957"/>
                    </a:lnTo>
                    <a:lnTo>
                      <a:pt x="982039" y="221592"/>
                    </a:lnTo>
                    <a:cubicBezTo>
                      <a:pt x="677286" y="256458"/>
                      <a:pt x="409589" y="451824"/>
                      <a:pt x="286234" y="739922"/>
                    </a:cubicBezTo>
                    <a:cubicBezTo>
                      <a:pt x="145257" y="1069177"/>
                      <a:pt x="222042" y="1451274"/>
                      <a:pt x="479270" y="1700507"/>
                    </a:cubicBezTo>
                    <a:cubicBezTo>
                      <a:pt x="736498" y="1949740"/>
                      <a:pt x="1120828" y="2014426"/>
                      <a:pt x="1445469" y="1863126"/>
                    </a:cubicBezTo>
                    <a:cubicBezTo>
                      <a:pt x="1729530" y="1730739"/>
                      <a:pt x="1916349" y="1457008"/>
                      <a:pt x="1941578" y="1151307"/>
                    </a:cubicBezTo>
                    <a:lnTo>
                      <a:pt x="1941972" y="1080000"/>
                    </a:lnTo>
                    <a:lnTo>
                      <a:pt x="2160000" y="1080000"/>
                    </a:lnTo>
                    <a:cubicBezTo>
                      <a:pt x="2160000" y="1676468"/>
                      <a:pt x="1676468" y="2160000"/>
                      <a:pt x="1080000" y="2160000"/>
                    </a:cubicBezTo>
                    <a:cubicBezTo>
                      <a:pt x="483532" y="2160000"/>
                      <a:pt x="0" y="1676468"/>
                      <a:pt x="0" y="1080000"/>
                    </a:cubicBezTo>
                    <a:cubicBezTo>
                      <a:pt x="0" y="483532"/>
                      <a:pt x="483532" y="0"/>
                      <a:pt x="1080000" y="0"/>
                    </a:cubicBezTo>
                    <a:close/>
                  </a:path>
                </a:pathLst>
              </a:custGeom>
              <a:solidFill>
                <a:srgbClr val="FB84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347">
                  <a:solidFill>
                    <a:schemeClr val="tx1"/>
                  </a:solidFill>
                </a:endParaRPr>
              </a:p>
            </p:txBody>
          </p:sp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EE9C4E89-C87B-4E6A-8B62-CD2A4576A0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56" r="10256"/>
              <a:stretch/>
            </p:blipFill>
            <p:spPr>
              <a:xfrm>
                <a:off x="1454439" y="2197547"/>
                <a:ext cx="972944" cy="1224001"/>
              </a:xfrm>
              <a:prstGeom prst="rect">
                <a:avLst/>
              </a:prstGeom>
            </p:spPr>
          </p:pic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2804AD-7757-43B9-90A8-B6F8E99320EE}"/>
                </a:ext>
              </a:extLst>
            </p:cNvPr>
            <p:cNvSpPr txBox="1"/>
            <p:nvPr/>
          </p:nvSpPr>
          <p:spPr>
            <a:xfrm>
              <a:off x="976214" y="4076438"/>
              <a:ext cx="1911817" cy="431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96" b="1">
                  <a:solidFill>
                    <a:srgbClr val="FB842A"/>
                  </a:solidFill>
                  <a:latin typeface="Bahnschrift" panose="020B0502040204020203" pitchFamily="34" charset="0"/>
                </a:rPr>
                <a:t>WEAKNESSES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87B3EAA-5A5F-4DD5-A5B3-69146AB18034}"/>
                </a:ext>
              </a:extLst>
            </p:cNvPr>
            <p:cNvCxnSpPr>
              <a:cxnSpLocks/>
            </p:cNvCxnSpPr>
            <p:nvPr/>
          </p:nvCxnSpPr>
          <p:spPr>
            <a:xfrm>
              <a:off x="3656443" y="1550750"/>
              <a:ext cx="0" cy="4710897"/>
            </a:xfrm>
            <a:prstGeom prst="line">
              <a:avLst/>
            </a:prstGeom>
            <a:ln w="19050">
              <a:solidFill>
                <a:srgbClr val="A6A6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C652599-6C8F-4762-8C04-3722E95F8DC9}"/>
                </a:ext>
              </a:extLst>
            </p:cNvPr>
            <p:cNvSpPr txBox="1"/>
            <p:nvPr/>
          </p:nvSpPr>
          <p:spPr>
            <a:xfrm>
              <a:off x="474889" y="4508287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L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ist internal financial elements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CCD0D91-B216-44F5-BF5D-5EE5F0AB581C}"/>
                </a:ext>
              </a:extLst>
            </p:cNvPr>
            <p:cNvSpPr txBox="1"/>
            <p:nvPr/>
          </p:nvSpPr>
          <p:spPr>
            <a:xfrm>
              <a:off x="474889" y="5250231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Low credit rating</a:t>
              </a:r>
              <a:endParaRPr lang="en-GB" sz="898" b="1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DEECF3D-C5ED-4124-921B-8F5006BAFFF9}"/>
                </a:ext>
              </a:extLst>
            </p:cNvPr>
            <p:cNvSpPr txBox="1"/>
            <p:nvPr/>
          </p:nvSpPr>
          <p:spPr>
            <a:xfrm>
              <a:off x="474889" y="5621203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O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bsolete receivables on invoices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922FBBD-DEC2-40D0-AF87-F77A9916CA9F}"/>
                </a:ext>
              </a:extLst>
            </p:cNvPr>
            <p:cNvSpPr txBox="1"/>
            <p:nvPr/>
          </p:nvSpPr>
          <p:spPr>
            <a:xfrm>
              <a:off x="474889" y="4879260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 </a:t>
              </a:r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D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ebt, lack of income</a:t>
              </a:r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, 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cash deficiencies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634155D-5EC2-4B99-82F1-8A24E7F75A34}"/>
                </a:ext>
              </a:extLst>
            </p:cNvPr>
            <p:cNvSpPr txBox="1"/>
            <p:nvPr/>
          </p:nvSpPr>
          <p:spPr>
            <a:xfrm>
              <a:off x="474889" y="5992173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Covid related economic situation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151D4FC-16DD-4619-8E85-E5A6F3BC8DB7}"/>
              </a:ext>
            </a:extLst>
          </p:cNvPr>
          <p:cNvGrpSpPr/>
          <p:nvPr/>
        </p:nvGrpSpPr>
        <p:grpSpPr>
          <a:xfrm>
            <a:off x="8174934" y="2608835"/>
            <a:ext cx="2180260" cy="3406857"/>
            <a:chOff x="474889" y="1746199"/>
            <a:chExt cx="2914459" cy="4554111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9541BE3-2CE7-4AEB-9D83-D036B12B18B5}"/>
                </a:ext>
              </a:extLst>
            </p:cNvPr>
            <p:cNvGrpSpPr/>
            <p:nvPr/>
          </p:nvGrpSpPr>
          <p:grpSpPr>
            <a:xfrm>
              <a:off x="852119" y="1746199"/>
              <a:ext cx="2160000" cy="2160000"/>
              <a:chOff x="852119" y="1746199"/>
              <a:chExt cx="2160000" cy="2160000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B8329975-4B0E-4140-AFBD-85A05FB2EEC5}"/>
                  </a:ext>
                </a:extLst>
              </p:cNvPr>
              <p:cNvGrpSpPr/>
              <p:nvPr/>
            </p:nvGrpSpPr>
            <p:grpSpPr>
              <a:xfrm>
                <a:off x="960120" y="1854200"/>
                <a:ext cx="1944000" cy="1944000"/>
                <a:chOff x="1915160" y="1701800"/>
                <a:chExt cx="2052000" cy="2052000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9F993451-334B-462D-BB58-60D634DA2E6C}"/>
                    </a:ext>
                  </a:extLst>
                </p:cNvPr>
                <p:cNvSpPr/>
                <p:nvPr/>
              </p:nvSpPr>
              <p:spPr>
                <a:xfrm>
                  <a:off x="1951160" y="1737800"/>
                  <a:ext cx="1980000" cy="1980000"/>
                </a:xfrm>
                <a:prstGeom prst="ellipse">
                  <a:avLst/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47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2DD890D7-FE97-42AA-9BDE-DCDF02C45439}"/>
                    </a:ext>
                  </a:extLst>
                </p:cNvPr>
                <p:cNvSpPr/>
                <p:nvPr/>
              </p:nvSpPr>
              <p:spPr>
                <a:xfrm>
                  <a:off x="1915160" y="1701800"/>
                  <a:ext cx="2052000" cy="2052000"/>
                </a:xfrm>
                <a:prstGeom prst="ellipse">
                  <a:avLst/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47"/>
                </a:p>
              </p:txBody>
            </p:sp>
          </p:grp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BE1C169-5429-4BDA-9228-5B414E437905}"/>
                  </a:ext>
                </a:extLst>
              </p:cNvPr>
              <p:cNvSpPr/>
              <p:nvPr/>
            </p:nvSpPr>
            <p:spPr>
              <a:xfrm rot="16200000">
                <a:off x="852119" y="1746199"/>
                <a:ext cx="2160000" cy="2160000"/>
              </a:xfrm>
              <a:custGeom>
                <a:avLst/>
                <a:gdLst>
                  <a:gd name="connsiteX0" fmla="*/ 1080000 w 2160000"/>
                  <a:gd name="connsiteY0" fmla="*/ 0 h 2160000"/>
                  <a:gd name="connsiteX1" fmla="*/ 1080000 w 2160000"/>
                  <a:gd name="connsiteY1" fmla="*/ 217957 h 2160000"/>
                  <a:gd name="connsiteX2" fmla="*/ 982039 w 2160000"/>
                  <a:gd name="connsiteY2" fmla="*/ 221592 h 2160000"/>
                  <a:gd name="connsiteX3" fmla="*/ 286234 w 2160000"/>
                  <a:gd name="connsiteY3" fmla="*/ 739922 h 2160000"/>
                  <a:gd name="connsiteX4" fmla="*/ 479270 w 2160000"/>
                  <a:gd name="connsiteY4" fmla="*/ 1700507 h 2160000"/>
                  <a:gd name="connsiteX5" fmla="*/ 1445469 w 2160000"/>
                  <a:gd name="connsiteY5" fmla="*/ 1863126 h 2160000"/>
                  <a:gd name="connsiteX6" fmla="*/ 1941578 w 2160000"/>
                  <a:gd name="connsiteY6" fmla="*/ 1151307 h 2160000"/>
                  <a:gd name="connsiteX7" fmla="*/ 1941972 w 2160000"/>
                  <a:gd name="connsiteY7" fmla="*/ 1080000 h 2160000"/>
                  <a:gd name="connsiteX8" fmla="*/ 2160000 w 2160000"/>
                  <a:gd name="connsiteY8" fmla="*/ 1080000 h 2160000"/>
                  <a:gd name="connsiteX9" fmla="*/ 1080000 w 2160000"/>
                  <a:gd name="connsiteY9" fmla="*/ 2160000 h 2160000"/>
                  <a:gd name="connsiteX10" fmla="*/ 0 w 2160000"/>
                  <a:gd name="connsiteY10" fmla="*/ 1080000 h 2160000"/>
                  <a:gd name="connsiteX11" fmla="*/ 1080000 w 2160000"/>
                  <a:gd name="connsiteY11" fmla="*/ 0 h 216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0000" h="2160000">
                    <a:moveTo>
                      <a:pt x="1080000" y="0"/>
                    </a:moveTo>
                    <a:lnTo>
                      <a:pt x="1080000" y="217957"/>
                    </a:lnTo>
                    <a:lnTo>
                      <a:pt x="982039" y="221592"/>
                    </a:lnTo>
                    <a:cubicBezTo>
                      <a:pt x="677286" y="256458"/>
                      <a:pt x="409589" y="451824"/>
                      <a:pt x="286234" y="739922"/>
                    </a:cubicBezTo>
                    <a:cubicBezTo>
                      <a:pt x="145257" y="1069177"/>
                      <a:pt x="222042" y="1451274"/>
                      <a:pt x="479270" y="1700507"/>
                    </a:cubicBezTo>
                    <a:cubicBezTo>
                      <a:pt x="736498" y="1949740"/>
                      <a:pt x="1120828" y="2014426"/>
                      <a:pt x="1445469" y="1863126"/>
                    </a:cubicBezTo>
                    <a:cubicBezTo>
                      <a:pt x="1729530" y="1730739"/>
                      <a:pt x="1916349" y="1457008"/>
                      <a:pt x="1941578" y="1151307"/>
                    </a:cubicBezTo>
                    <a:lnTo>
                      <a:pt x="1941972" y="1080000"/>
                    </a:lnTo>
                    <a:lnTo>
                      <a:pt x="2160000" y="1080000"/>
                    </a:lnTo>
                    <a:cubicBezTo>
                      <a:pt x="2160000" y="1676468"/>
                      <a:pt x="1676468" y="2160000"/>
                      <a:pt x="1080000" y="2160000"/>
                    </a:cubicBezTo>
                    <a:cubicBezTo>
                      <a:pt x="483532" y="2160000"/>
                      <a:pt x="0" y="1676468"/>
                      <a:pt x="0" y="1080000"/>
                    </a:cubicBezTo>
                    <a:cubicBezTo>
                      <a:pt x="0" y="483532"/>
                      <a:pt x="483532" y="0"/>
                      <a:pt x="1080000" y="0"/>
                    </a:cubicBezTo>
                    <a:close/>
                  </a:path>
                </a:pathLst>
              </a:custGeom>
              <a:solidFill>
                <a:srgbClr val="FB84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347">
                  <a:solidFill>
                    <a:schemeClr val="tx1"/>
                  </a:solidFill>
                </a:endParaRPr>
              </a:p>
            </p:txBody>
          </p:sp>
          <p:pic>
            <p:nvPicPr>
              <p:cNvPr id="66" name="Picture 65">
                <a:extLst>
                  <a:ext uri="{FF2B5EF4-FFF2-40B4-BE49-F238E27FC236}">
                    <a16:creationId xmlns:a16="http://schemas.microsoft.com/office/drawing/2014/main" id="{F28034B6-3314-49FC-AD9F-0957514B85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" r="37"/>
              <a:stretch/>
            </p:blipFill>
            <p:spPr>
              <a:xfrm>
                <a:off x="1279328" y="2160177"/>
                <a:ext cx="1320225" cy="1299320"/>
              </a:xfrm>
              <a:prstGeom prst="rect">
                <a:avLst/>
              </a:prstGeom>
            </p:spPr>
          </p:pic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61D1B12-34E8-450D-9333-339C6797BAD9}"/>
                </a:ext>
              </a:extLst>
            </p:cNvPr>
            <p:cNvSpPr txBox="1"/>
            <p:nvPr/>
          </p:nvSpPr>
          <p:spPr>
            <a:xfrm>
              <a:off x="1275136" y="4076438"/>
              <a:ext cx="1313973" cy="431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96" b="1">
                  <a:solidFill>
                    <a:srgbClr val="FB842A"/>
                  </a:solidFill>
                  <a:latin typeface="Bahnschrift" panose="020B0502040204020203" pitchFamily="34" charset="0"/>
                </a:rPr>
                <a:t>THREATS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8B24228-A802-4081-BE05-679B6B8464F4}"/>
                </a:ext>
              </a:extLst>
            </p:cNvPr>
            <p:cNvSpPr txBox="1"/>
            <p:nvPr/>
          </p:nvSpPr>
          <p:spPr>
            <a:xfrm>
              <a:off x="474889" y="4508286"/>
              <a:ext cx="2914459" cy="30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E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xternal forces</a:t>
              </a:r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 not in your control</a:t>
              </a:r>
              <a:endParaRPr lang="en-GB" sz="898" b="1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6A06D54-A9E9-443F-B911-1DC671595484}"/>
                </a:ext>
              </a:extLst>
            </p:cNvPr>
            <p:cNvSpPr txBox="1"/>
            <p:nvPr/>
          </p:nvSpPr>
          <p:spPr>
            <a:xfrm>
              <a:off x="474889" y="5250231"/>
              <a:ext cx="2914459" cy="30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Poor selection of products</a:t>
              </a:r>
              <a:endParaRPr lang="en-GB" sz="898" b="1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62D9178-1161-404C-8FDC-1028BC51A4C6}"/>
                </a:ext>
              </a:extLst>
            </p:cNvPr>
            <p:cNvSpPr txBox="1"/>
            <p:nvPr/>
          </p:nvSpPr>
          <p:spPr>
            <a:xfrm>
              <a:off x="474889" y="5621203"/>
              <a:ext cx="2914459" cy="30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Competitor has lower prices</a:t>
              </a:r>
              <a:endParaRPr lang="en-GB" sz="898" b="1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A01922C-4182-41F8-AD82-E27B3693986F}"/>
                </a:ext>
              </a:extLst>
            </p:cNvPr>
            <p:cNvSpPr txBox="1"/>
            <p:nvPr/>
          </p:nvSpPr>
          <p:spPr>
            <a:xfrm>
              <a:off x="474889" y="4879259"/>
              <a:ext cx="2914459" cy="30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W</a:t>
              </a:r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hat your competitors do better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5B30E06-2BC7-4A53-B011-DD5741A251F0}"/>
                </a:ext>
              </a:extLst>
            </p:cNvPr>
            <p:cNvSpPr txBox="1"/>
            <p:nvPr/>
          </p:nvSpPr>
          <p:spPr>
            <a:xfrm>
              <a:off x="474889" y="5992173"/>
              <a:ext cx="2914459" cy="30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New laws activating</a:t>
              </a:r>
              <a:endParaRPr lang="en-GB" sz="898" b="1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92244E3-7782-4FA6-8ED0-043CC576D767}"/>
              </a:ext>
            </a:extLst>
          </p:cNvPr>
          <p:cNvGrpSpPr/>
          <p:nvPr/>
        </p:nvGrpSpPr>
        <p:grpSpPr>
          <a:xfrm>
            <a:off x="317254" y="2462623"/>
            <a:ext cx="2380070" cy="3553069"/>
            <a:chOff x="474889" y="1550750"/>
            <a:chExt cx="3181554" cy="4749559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585EB07C-05EC-44B8-BA98-CD9A0604A803}"/>
                </a:ext>
              </a:extLst>
            </p:cNvPr>
            <p:cNvGrpSpPr/>
            <p:nvPr/>
          </p:nvGrpSpPr>
          <p:grpSpPr>
            <a:xfrm>
              <a:off x="852119" y="1746199"/>
              <a:ext cx="2160000" cy="2160000"/>
              <a:chOff x="852119" y="1746199"/>
              <a:chExt cx="2160000" cy="2160000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DE014603-A982-41C6-B8C4-F343A90259BA}"/>
                  </a:ext>
                </a:extLst>
              </p:cNvPr>
              <p:cNvGrpSpPr/>
              <p:nvPr/>
            </p:nvGrpSpPr>
            <p:grpSpPr>
              <a:xfrm>
                <a:off x="960120" y="1854200"/>
                <a:ext cx="1944000" cy="1944000"/>
                <a:chOff x="1915160" y="1701800"/>
                <a:chExt cx="2052000" cy="2052000"/>
              </a:xfrm>
            </p:grpSpPr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6BC781E7-4828-421B-8206-434323516FA3}"/>
                    </a:ext>
                  </a:extLst>
                </p:cNvPr>
                <p:cNvSpPr/>
                <p:nvPr/>
              </p:nvSpPr>
              <p:spPr>
                <a:xfrm>
                  <a:off x="1951160" y="1737800"/>
                  <a:ext cx="1980000" cy="1980000"/>
                </a:xfrm>
                <a:prstGeom prst="ellipse">
                  <a:avLst/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47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BCF7C7C0-A806-430D-AF0A-04BF75522BC0}"/>
                    </a:ext>
                  </a:extLst>
                </p:cNvPr>
                <p:cNvSpPr/>
                <p:nvPr/>
              </p:nvSpPr>
              <p:spPr>
                <a:xfrm>
                  <a:off x="1915160" y="1701800"/>
                  <a:ext cx="2052000" cy="2052000"/>
                </a:xfrm>
                <a:prstGeom prst="ellipse">
                  <a:avLst/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47"/>
                </a:p>
              </p:txBody>
            </p:sp>
          </p:grp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5FA0A269-2147-4650-860E-BD6A8FF10E86}"/>
                  </a:ext>
                </a:extLst>
              </p:cNvPr>
              <p:cNvSpPr/>
              <p:nvPr/>
            </p:nvSpPr>
            <p:spPr>
              <a:xfrm>
                <a:off x="852119" y="1746199"/>
                <a:ext cx="2160000" cy="2160000"/>
              </a:xfrm>
              <a:custGeom>
                <a:avLst/>
                <a:gdLst>
                  <a:gd name="connsiteX0" fmla="*/ 1080000 w 2160000"/>
                  <a:gd name="connsiteY0" fmla="*/ 0 h 2160000"/>
                  <a:gd name="connsiteX1" fmla="*/ 1080000 w 2160000"/>
                  <a:gd name="connsiteY1" fmla="*/ 217957 h 2160000"/>
                  <a:gd name="connsiteX2" fmla="*/ 982039 w 2160000"/>
                  <a:gd name="connsiteY2" fmla="*/ 221592 h 2160000"/>
                  <a:gd name="connsiteX3" fmla="*/ 286234 w 2160000"/>
                  <a:gd name="connsiteY3" fmla="*/ 739922 h 2160000"/>
                  <a:gd name="connsiteX4" fmla="*/ 479270 w 2160000"/>
                  <a:gd name="connsiteY4" fmla="*/ 1700507 h 2160000"/>
                  <a:gd name="connsiteX5" fmla="*/ 1445469 w 2160000"/>
                  <a:gd name="connsiteY5" fmla="*/ 1863126 h 2160000"/>
                  <a:gd name="connsiteX6" fmla="*/ 1941578 w 2160000"/>
                  <a:gd name="connsiteY6" fmla="*/ 1151307 h 2160000"/>
                  <a:gd name="connsiteX7" fmla="*/ 1941972 w 2160000"/>
                  <a:gd name="connsiteY7" fmla="*/ 1080000 h 2160000"/>
                  <a:gd name="connsiteX8" fmla="*/ 2160000 w 2160000"/>
                  <a:gd name="connsiteY8" fmla="*/ 1080000 h 2160000"/>
                  <a:gd name="connsiteX9" fmla="*/ 1080000 w 2160000"/>
                  <a:gd name="connsiteY9" fmla="*/ 2160000 h 2160000"/>
                  <a:gd name="connsiteX10" fmla="*/ 0 w 2160000"/>
                  <a:gd name="connsiteY10" fmla="*/ 1080000 h 2160000"/>
                  <a:gd name="connsiteX11" fmla="*/ 1080000 w 2160000"/>
                  <a:gd name="connsiteY11" fmla="*/ 0 h 216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0000" h="2160000">
                    <a:moveTo>
                      <a:pt x="1080000" y="0"/>
                    </a:moveTo>
                    <a:lnTo>
                      <a:pt x="1080000" y="217957"/>
                    </a:lnTo>
                    <a:lnTo>
                      <a:pt x="982039" y="221592"/>
                    </a:lnTo>
                    <a:cubicBezTo>
                      <a:pt x="677286" y="256458"/>
                      <a:pt x="409589" y="451824"/>
                      <a:pt x="286234" y="739922"/>
                    </a:cubicBezTo>
                    <a:cubicBezTo>
                      <a:pt x="145257" y="1069177"/>
                      <a:pt x="222042" y="1451274"/>
                      <a:pt x="479270" y="1700507"/>
                    </a:cubicBezTo>
                    <a:cubicBezTo>
                      <a:pt x="736498" y="1949740"/>
                      <a:pt x="1120828" y="2014426"/>
                      <a:pt x="1445469" y="1863126"/>
                    </a:cubicBezTo>
                    <a:cubicBezTo>
                      <a:pt x="1729530" y="1730739"/>
                      <a:pt x="1916349" y="1457008"/>
                      <a:pt x="1941578" y="1151307"/>
                    </a:cubicBezTo>
                    <a:lnTo>
                      <a:pt x="1941972" y="1080000"/>
                    </a:lnTo>
                    <a:lnTo>
                      <a:pt x="2160000" y="1080000"/>
                    </a:lnTo>
                    <a:cubicBezTo>
                      <a:pt x="2160000" y="1676468"/>
                      <a:pt x="1676468" y="2160000"/>
                      <a:pt x="1080000" y="2160000"/>
                    </a:cubicBezTo>
                    <a:cubicBezTo>
                      <a:pt x="483532" y="2160000"/>
                      <a:pt x="0" y="1676468"/>
                      <a:pt x="0" y="1080000"/>
                    </a:cubicBezTo>
                    <a:cubicBezTo>
                      <a:pt x="0" y="483532"/>
                      <a:pt x="483532" y="0"/>
                      <a:pt x="1080000" y="0"/>
                    </a:cubicBezTo>
                    <a:close/>
                  </a:path>
                </a:pathLst>
              </a:custGeom>
              <a:solidFill>
                <a:srgbClr val="55B4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347">
                  <a:solidFill>
                    <a:schemeClr val="tx1"/>
                  </a:solidFill>
                </a:endParaRPr>
              </a:p>
            </p:txBody>
          </p:sp>
          <p:pic>
            <p:nvPicPr>
              <p:cNvPr id="80" name="Picture 79">
                <a:extLst>
                  <a:ext uri="{FF2B5EF4-FFF2-40B4-BE49-F238E27FC236}">
                    <a16:creationId xmlns:a16="http://schemas.microsoft.com/office/drawing/2014/main" id="{57C95788-2358-4E3B-B588-0A164E1F82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649" b="10942"/>
              <a:stretch/>
            </p:blipFill>
            <p:spPr>
              <a:xfrm>
                <a:off x="1413695" y="2177175"/>
                <a:ext cx="972944" cy="1224000"/>
              </a:xfrm>
              <a:prstGeom prst="rect">
                <a:avLst/>
              </a:prstGeom>
            </p:spPr>
          </p:pic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30D4956-683E-4411-BC2E-A14DD865E7F6}"/>
                </a:ext>
              </a:extLst>
            </p:cNvPr>
            <p:cNvSpPr txBox="1"/>
            <p:nvPr/>
          </p:nvSpPr>
          <p:spPr>
            <a:xfrm>
              <a:off x="1105854" y="4076438"/>
              <a:ext cx="1652536" cy="431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96" b="1">
                  <a:solidFill>
                    <a:srgbClr val="55B4B0"/>
                  </a:solidFill>
                  <a:latin typeface="Bahnschrift" panose="020B0502040204020203" pitchFamily="34" charset="0"/>
                </a:rPr>
                <a:t>STRENGTHS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4F90103F-D92F-4F0D-8A0D-CDD8DD9C2B17}"/>
                </a:ext>
              </a:extLst>
            </p:cNvPr>
            <p:cNvCxnSpPr>
              <a:cxnSpLocks/>
            </p:cNvCxnSpPr>
            <p:nvPr/>
          </p:nvCxnSpPr>
          <p:spPr>
            <a:xfrm>
              <a:off x="3656443" y="1550750"/>
              <a:ext cx="0" cy="4710897"/>
            </a:xfrm>
            <a:prstGeom prst="line">
              <a:avLst/>
            </a:prstGeom>
            <a:ln w="19050">
              <a:solidFill>
                <a:srgbClr val="A6A6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AD08647-0104-45F3-A858-739C79367305}"/>
                </a:ext>
              </a:extLst>
            </p:cNvPr>
            <p:cNvSpPr txBox="1"/>
            <p:nvPr/>
          </p:nvSpPr>
          <p:spPr>
            <a:xfrm>
              <a:off x="474889" y="4508287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What positively affects your finance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21CAE52-B941-45CC-BAA0-0C14F0897385}"/>
                </a:ext>
              </a:extLst>
            </p:cNvPr>
            <p:cNvSpPr txBox="1"/>
            <p:nvPr/>
          </p:nvSpPr>
          <p:spPr>
            <a:xfrm>
              <a:off x="474889" y="5250231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List your competitive advantage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2FD380D-4B53-4686-ACCA-5917B9717C16}"/>
                </a:ext>
              </a:extLst>
            </p:cNvPr>
            <p:cNvSpPr txBox="1"/>
            <p:nvPr/>
          </p:nvSpPr>
          <p:spPr>
            <a:xfrm>
              <a:off x="474889" y="5621203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Feature exclusive to your market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8D5F38D-09F9-4A1D-B3A8-CFCB1F01D8E6}"/>
                </a:ext>
              </a:extLst>
            </p:cNvPr>
            <p:cNvSpPr txBox="1"/>
            <p:nvPr/>
          </p:nvSpPr>
          <p:spPr>
            <a:xfrm>
              <a:off x="474889" y="4879260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 What moves you closer to your goals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5EA3CB9-D0A9-4779-AE5D-6E9E42784127}"/>
                </a:ext>
              </a:extLst>
            </p:cNvPr>
            <p:cNvSpPr txBox="1"/>
            <p:nvPr/>
          </p:nvSpPr>
          <p:spPr>
            <a:xfrm>
              <a:off x="474889" y="5992173"/>
              <a:ext cx="2914458" cy="30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9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What you offer that is lucrative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17998F6-03B5-4567-A1D4-5056ADB252D6}"/>
              </a:ext>
            </a:extLst>
          </p:cNvPr>
          <p:cNvGrpSpPr/>
          <p:nvPr/>
        </p:nvGrpSpPr>
        <p:grpSpPr>
          <a:xfrm>
            <a:off x="382024" y="6893795"/>
            <a:ext cx="9913844" cy="329127"/>
            <a:chOff x="266205" y="6869487"/>
            <a:chExt cx="13252314" cy="43996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7C8BF93-5B27-4B95-B5EF-78433E35C976}"/>
                </a:ext>
              </a:extLst>
            </p:cNvPr>
            <p:cNvSpPr txBox="1"/>
            <p:nvPr/>
          </p:nvSpPr>
          <p:spPr>
            <a:xfrm>
              <a:off x="266205" y="6869487"/>
              <a:ext cx="3171790" cy="431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96" b="1">
                  <a:solidFill>
                    <a:srgbClr val="55B4B0"/>
                  </a:solidFill>
                  <a:latin typeface="Bahnschrift" panose="020B0502040204020203" pitchFamily="34" charset="0"/>
                </a:rPr>
                <a:t>COMPANY SLOGAN HERE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8270B5C4-1165-4CD3-BDB2-9608D1244980}"/>
                </a:ext>
              </a:extLst>
            </p:cNvPr>
            <p:cNvCxnSpPr>
              <a:cxnSpLocks/>
            </p:cNvCxnSpPr>
            <p:nvPr/>
          </p:nvCxnSpPr>
          <p:spPr>
            <a:xfrm>
              <a:off x="3605643" y="7028902"/>
              <a:ext cx="9911658" cy="0"/>
            </a:xfrm>
            <a:prstGeom prst="line">
              <a:avLst/>
            </a:prstGeom>
            <a:ln w="19050">
              <a:solidFill>
                <a:srgbClr val="55B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0C28589-02B5-43F6-821B-48F0DFE7465F}"/>
                </a:ext>
              </a:extLst>
            </p:cNvPr>
            <p:cNvSpPr/>
            <p:nvPr/>
          </p:nvSpPr>
          <p:spPr>
            <a:xfrm>
              <a:off x="13051159" y="7032448"/>
              <a:ext cx="467360" cy="276999"/>
            </a:xfrm>
            <a:prstGeom prst="rect">
              <a:avLst/>
            </a:prstGeom>
            <a:solidFill>
              <a:srgbClr val="55B4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47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5987A500-0D7A-46F4-AF2C-185A50322E74}"/>
              </a:ext>
            </a:extLst>
          </p:cNvPr>
          <p:cNvSpPr txBox="1"/>
          <p:nvPr/>
        </p:nvSpPr>
        <p:spPr>
          <a:xfrm>
            <a:off x="2767374" y="348749"/>
            <a:ext cx="5168403" cy="598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92" b="1">
                <a:solidFill>
                  <a:srgbClr val="55B4B0"/>
                </a:solidFill>
                <a:latin typeface="Bahnschrift" panose="020B0502040204020203" pitchFamily="34" charset="0"/>
              </a:rPr>
              <a:t>FINANCE </a:t>
            </a:r>
            <a:r>
              <a:rPr lang="en-GB" sz="3292" b="1">
                <a:solidFill>
                  <a:srgbClr val="FB842A"/>
                </a:solidFill>
                <a:latin typeface="Bahnschrift" panose="020B0502040204020203" pitchFamily="34" charset="0"/>
              </a:rPr>
              <a:t>SWOT</a:t>
            </a:r>
            <a:r>
              <a:rPr lang="en-GB" sz="3292" b="1">
                <a:solidFill>
                  <a:srgbClr val="55B4B0"/>
                </a:solidFill>
                <a:latin typeface="Bahnschrift" panose="020B0502040204020203" pitchFamily="34" charset="0"/>
              </a:rPr>
              <a:t> ANALY</a:t>
            </a:r>
            <a:r>
              <a:rPr lang="sr-Latn-RS" sz="3292" b="1">
                <a:solidFill>
                  <a:srgbClr val="55B4B0"/>
                </a:solidFill>
                <a:latin typeface="Bahnschrift" panose="020B0502040204020203" pitchFamily="34" charset="0"/>
              </a:rPr>
              <a:t>SIS</a:t>
            </a:r>
            <a:endParaRPr lang="en-GB" sz="3292" b="1">
              <a:solidFill>
                <a:srgbClr val="55B4B0"/>
              </a:solidFill>
              <a:latin typeface="Bahnschrift" panose="020B0502040204020203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9B4B42B-B1CE-4B1A-B067-3E617BDD6FAD}"/>
              </a:ext>
            </a:extLst>
          </p:cNvPr>
          <p:cNvSpPr txBox="1"/>
          <p:nvPr/>
        </p:nvSpPr>
        <p:spPr>
          <a:xfrm>
            <a:off x="382023" y="1076475"/>
            <a:ext cx="991293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Latn-R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ahnschrift" panose="020B0502040204020203" pitchFamily="34" charset="0"/>
              </a:rPr>
              <a:t>This template can help you </a:t>
            </a:r>
            <a:r>
              <a:rPr lang="en-GB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ahnschrift" panose="020B0502040204020203" pitchFamily="34" charset="0"/>
              </a:rPr>
              <a:t>analy</a:t>
            </a:r>
            <a:r>
              <a:rPr lang="sr-Latn-R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ahnschrift" panose="020B0502040204020203" pitchFamily="34" charset="0"/>
              </a:rPr>
              <a:t>s</a:t>
            </a:r>
            <a:r>
              <a:rPr lang="en-GB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ahnschrift" panose="020B0502040204020203" pitchFamily="34" charset="0"/>
              </a:rPr>
              <a:t>e the financial standing of you</a:t>
            </a:r>
            <a:r>
              <a:rPr lang="sr-Latn-R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ahnschrift" panose="020B0502040204020203" pitchFamily="34" charset="0"/>
              </a:rPr>
              <a:t>r </a:t>
            </a:r>
            <a:r>
              <a:rPr lang="en-GB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ahnschrift" panose="020B0502040204020203" pitchFamily="34" charset="0"/>
              </a:rPr>
              <a:t>business</a:t>
            </a:r>
            <a:r>
              <a:rPr lang="sr-Latn-R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ahnschrift" panose="020B0502040204020203" pitchFamily="34" charset="0"/>
              </a:rPr>
              <a:t>.</a:t>
            </a:r>
            <a:r>
              <a:rPr lang="en-GB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ahnschrift" panose="020B0502040204020203" pitchFamily="34" charset="0"/>
              </a:rPr>
              <a:t> Try examining your strengths, weaknesses, opportunities and threats. By performing this "SWOT" analysis, you can evaluate your current financial situation to help you craft a strategy that successfully handles both the internal and external factors facing your business.</a:t>
            </a:r>
            <a:endParaRPr lang="en-GB" sz="1400">
              <a:solidFill>
                <a:schemeClr val="tx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pic>
        <p:nvPicPr>
          <p:cNvPr id="100" name="Picture 99">
            <a:hlinkClick r:id="rId7"/>
            <a:extLst>
              <a:ext uri="{FF2B5EF4-FFF2-40B4-BE49-F238E27FC236}">
                <a16:creationId xmlns:a16="http://schemas.microsoft.com/office/drawing/2014/main" id="{12AD2247-2DFE-4B14-90D5-9D9B895F3B2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93138"/>
            <a:ext cx="1117101" cy="239725"/>
          </a:xfrm>
          <a:prstGeom prst="rect">
            <a:avLst/>
          </a:prstGeom>
        </p:spPr>
      </p:pic>
      <p:sp>
        <p:nvSpPr>
          <p:cNvPr id="101" name="Text Box 4">
            <a:extLst>
              <a:ext uri="{FF2B5EF4-FFF2-40B4-BE49-F238E27FC236}">
                <a16:creationId xmlns:a16="http://schemas.microsoft.com/office/drawing/2014/main" id="{986086BC-95B8-468E-ADA4-C33E76B5E15B}"/>
              </a:ext>
            </a:extLst>
          </p:cNvPr>
          <p:cNvSpPr txBox="1"/>
          <p:nvPr/>
        </p:nvSpPr>
        <p:spPr>
          <a:xfrm>
            <a:off x="9047923" y="7242810"/>
            <a:ext cx="1522966" cy="28249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72000" tIns="0" rIns="72000" bIns="0" rtlCol="0" anchor="ctr">
            <a:no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000" u="sng"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© TemplateLab.com</a:t>
            </a:r>
            <a:r>
              <a:rPr lang="en-GB" sz="1000"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2322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183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8</cp:revision>
  <dcterms:created xsi:type="dcterms:W3CDTF">2021-12-04T09:21:56Z</dcterms:created>
  <dcterms:modified xsi:type="dcterms:W3CDTF">2021-12-04T11:38:02Z</dcterms:modified>
</cp:coreProperties>
</file>