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530"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smtClean="0"/>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6226C8-047A-41C1-8745-A4DC52B5B257}"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149573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6226C8-047A-41C1-8745-A4DC52B5B257}"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11375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6226C8-047A-41C1-8745-A4DC52B5B257}"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320400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6226C8-047A-41C1-8745-A4DC52B5B257}"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37641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smtClean="0"/>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226C8-047A-41C1-8745-A4DC52B5B257}"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397106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6226C8-047A-41C1-8745-A4DC52B5B257}"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2149660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226C8-047A-41C1-8745-A4DC52B5B257}" type="datetimeFigureOut">
              <a:rPr lang="en-US" smtClean="0"/>
              <a:t>11/24/2021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2607068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6226C8-047A-41C1-8745-A4DC52B5B257}" type="datetimeFigureOut">
              <a:rPr lang="en-US" smtClean="0"/>
              <a:t>11/24/2021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90907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226C8-047A-41C1-8745-A4DC52B5B257}" type="datetimeFigureOut">
              <a:rPr lang="en-US" smtClean="0"/>
              <a:t>11/24/2021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79471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226C8-047A-41C1-8745-A4DC52B5B257}"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197944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smtClean="0"/>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226C8-047A-41C1-8745-A4DC52B5B257}"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8F8C8-A721-4D7A-8463-A1362D88FF38}" type="slidenum">
              <a:rPr lang="en-US" smtClean="0"/>
              <a:t>‹#›</a:t>
            </a:fld>
            <a:endParaRPr lang="en-US"/>
          </a:p>
        </p:txBody>
      </p:sp>
    </p:spTree>
    <p:extLst>
      <p:ext uri="{BB962C8B-B14F-4D97-AF65-F5344CB8AC3E}">
        <p14:creationId xmlns:p14="http://schemas.microsoft.com/office/powerpoint/2010/main" val="331473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2A6226C8-047A-41C1-8745-A4DC52B5B257}" type="datetimeFigureOut">
              <a:rPr lang="en-US" smtClean="0"/>
              <a:t>11/24/2021</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0BD8F8C8-A721-4D7A-8463-A1362D88FF38}" type="slidenum">
              <a:rPr lang="en-US" smtClean="0"/>
              <a:t>‹#›</a:t>
            </a:fld>
            <a:endParaRPr lang="en-US"/>
          </a:p>
        </p:txBody>
      </p:sp>
    </p:spTree>
    <p:extLst>
      <p:ext uri="{BB962C8B-B14F-4D97-AF65-F5344CB8AC3E}">
        <p14:creationId xmlns:p14="http://schemas.microsoft.com/office/powerpoint/2010/main" val="3647683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usinessim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77"/>
            <a:ext cx="7570788" cy="2659063"/>
          </a:xfrm>
          <a:prstGeom prst="rect">
            <a:avLst/>
          </a:prstGeom>
          <a:noFill/>
          <a:extLst>
            <a:ext uri="{909E8E84-426E-40DD-AFC4-6F175D3DCCD1}">
              <a14:hiddenFill xmlns:a14="http://schemas.microsoft.com/office/drawing/2010/main">
                <a:solidFill>
                  <a:srgbClr val="FFFFFF"/>
                </a:solidFill>
              </a14:hiddenFill>
            </a:ext>
          </a:extLst>
        </p:spPr>
      </p:pic>
      <p:sp>
        <p:nvSpPr>
          <p:cNvPr id="25" name="Rounded Rectangle 24"/>
          <p:cNvSpPr/>
          <p:nvPr/>
        </p:nvSpPr>
        <p:spPr>
          <a:xfrm>
            <a:off x="469320" y="8201255"/>
            <a:ext cx="6522720" cy="1872615"/>
          </a:xfrm>
          <a:prstGeom prst="roundRect">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2074" name="Picture 26" descr="blueim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112555"/>
            <a:ext cx="7562850" cy="153106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logo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2900" y="-106183"/>
            <a:ext cx="2101850" cy="977900"/>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2"/>
          <p:cNvSpPr txBox="1">
            <a:spLocks noChangeArrowheads="1"/>
          </p:cNvSpPr>
          <p:nvPr/>
        </p:nvSpPr>
        <p:spPr bwMode="auto">
          <a:xfrm>
            <a:off x="348670" y="1594715"/>
            <a:ext cx="2593340" cy="1107440"/>
          </a:xfrm>
          <a:prstGeom prst="rect">
            <a:avLst/>
          </a:prstGeom>
          <a:noFill/>
          <a:ln w="9525">
            <a:noFill/>
            <a:miter lim="800000"/>
            <a:headEnd/>
            <a:tailEnd/>
          </a:ln>
        </p:spPr>
        <p:txBody>
          <a:bodyPr rot="0" vert="horz" wrap="square" lIns="91440" tIns="45720" rIns="91440" bIns="45720" anchor="t" anchorCtr="0">
            <a:noAutofit/>
          </a:bodyPr>
          <a:lstStyle/>
          <a:p>
            <a:r>
              <a:rPr lang="en-US" sz="2600">
                <a:solidFill>
                  <a:srgbClr val="FFFFFF"/>
                </a:solidFill>
                <a:effectLst/>
                <a:latin typeface="Arial" panose="020B0604020202020204" pitchFamily="34" charset="0"/>
              </a:rPr>
              <a:t>BUSINESS</a:t>
            </a:r>
            <a:endParaRPr lang="en-US">
              <a:effectLst/>
            </a:endParaRPr>
          </a:p>
          <a:p>
            <a:r>
              <a:rPr lang="en-US" sz="2600">
                <a:solidFill>
                  <a:srgbClr val="FFFFFF"/>
                </a:solidFill>
                <a:effectLst/>
                <a:latin typeface="Arial" panose="020B0604020202020204" pitchFamily="34" charset="0"/>
              </a:rPr>
              <a:t>FACT SHEET</a:t>
            </a:r>
            <a:endParaRPr lang="en-US">
              <a:effectLst/>
            </a:endParaRPr>
          </a:p>
        </p:txBody>
      </p:sp>
      <p:sp>
        <p:nvSpPr>
          <p:cNvPr id="29" name="Text Box 2"/>
          <p:cNvSpPr txBox="1">
            <a:spLocks noChangeArrowheads="1"/>
          </p:cNvSpPr>
          <p:nvPr/>
        </p:nvSpPr>
        <p:spPr bwMode="auto">
          <a:xfrm>
            <a:off x="1101780" y="3444470"/>
            <a:ext cx="2427605" cy="158242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Sed ut perspiciatis unde omnis iste natus error sit voluptatem accusantium doloremque laudantium, totam rem aperiam, eaque ipsa quae ab illo inventore veritatis et quasi architecto beatae vita dicta sunt explicabo. Nemo enim ipsam voluptatem quia voluptas sit aspernatur aut odit aut fugit, sed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2"/>
          <p:cNvSpPr txBox="1">
            <a:spLocks noChangeArrowheads="1"/>
          </p:cNvSpPr>
          <p:nvPr/>
        </p:nvSpPr>
        <p:spPr bwMode="auto">
          <a:xfrm>
            <a:off x="1092890" y="3145385"/>
            <a:ext cx="1582420" cy="29908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a:solidFill>
                  <a:srgbClr val="2787B8"/>
                </a:solidFill>
                <a:effectLst/>
                <a:latin typeface="Arial" panose="020B0604020202020204" pitchFamily="34" charset="0"/>
                <a:ea typeface="Calibri" panose="020F0502020204030204" pitchFamily="34" charset="0"/>
                <a:cs typeface="Times New Roman" panose="02020603050405020304" pitchFamily="18" charset="0"/>
              </a:rPr>
              <a:t>CORPORATE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Text Box 2"/>
          <p:cNvSpPr txBox="1">
            <a:spLocks noChangeArrowheads="1"/>
          </p:cNvSpPr>
          <p:nvPr/>
        </p:nvSpPr>
        <p:spPr bwMode="auto">
          <a:xfrm>
            <a:off x="4460295" y="3445105"/>
            <a:ext cx="2427605" cy="158242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Sed ut perspiciatis unde omnis iste natus error sit voluptatem accusantium doloremque laudantium, totam rem aperiam, eaque ipsa quae ab illo inventore veritatis et quasi architecto beatae vita dicta sunt explicabo. Nemo enim ipsam voluptatem quia voluptas sit aspernatur aut odit aut fugit, sed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 Box 2"/>
          <p:cNvSpPr txBox="1">
            <a:spLocks noChangeArrowheads="1"/>
          </p:cNvSpPr>
          <p:nvPr/>
        </p:nvSpPr>
        <p:spPr bwMode="auto">
          <a:xfrm>
            <a:off x="4451405" y="3146020"/>
            <a:ext cx="1582420" cy="29908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a:solidFill>
                  <a:srgbClr val="2787B8"/>
                </a:solidFill>
                <a:effectLst/>
                <a:latin typeface="Arial" panose="020B0604020202020204" pitchFamily="34" charset="0"/>
                <a:ea typeface="Calibri" panose="020F0502020204030204" pitchFamily="34" charset="0"/>
                <a:cs typeface="Times New Roman" panose="02020603050405020304" pitchFamily="18" charset="0"/>
              </a:rPr>
              <a:t>VISION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Text Box 2"/>
          <p:cNvSpPr txBox="1">
            <a:spLocks noChangeArrowheads="1"/>
          </p:cNvSpPr>
          <p:nvPr/>
        </p:nvSpPr>
        <p:spPr bwMode="auto">
          <a:xfrm>
            <a:off x="1101145" y="5352010"/>
            <a:ext cx="2427605" cy="158242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Sed ut perspiciatis unde omnis iste natus error sit voluptatem accusantium doloremque laudantium, totam rem aperiam, eaque ipsa quae ab illo inventore veritatis et quasi architecto beatae vita dicta sunt explicabo. Nemo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Text Box 2"/>
          <p:cNvSpPr txBox="1">
            <a:spLocks noChangeArrowheads="1"/>
          </p:cNvSpPr>
          <p:nvPr/>
        </p:nvSpPr>
        <p:spPr bwMode="auto">
          <a:xfrm>
            <a:off x="1092255" y="5052925"/>
            <a:ext cx="1582420" cy="29908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a:solidFill>
                  <a:srgbClr val="2787B8"/>
                </a:solidFill>
                <a:effectLst/>
                <a:latin typeface="Arial" panose="020B0604020202020204" pitchFamily="34" charset="0"/>
                <a:ea typeface="Calibri" panose="020F0502020204030204" pitchFamily="34" charset="0"/>
                <a:cs typeface="Times New Roman" panose="02020603050405020304" pitchFamily="18" charset="0"/>
              </a:rPr>
              <a:t>LEADERSHIP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Text Box 2"/>
          <p:cNvSpPr txBox="1">
            <a:spLocks noChangeArrowheads="1"/>
          </p:cNvSpPr>
          <p:nvPr/>
        </p:nvSpPr>
        <p:spPr bwMode="auto">
          <a:xfrm>
            <a:off x="4459660" y="5352645"/>
            <a:ext cx="2427605" cy="158242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Sed ut perspiciatis unde omnis iste natus error sit voluptatem accusantium doloremque laudantium, totam rem aperiam, eaque ipsa quae ab illo inventore veritatis et quasi architecto beatae vita dicta sunt explicabo. Nemo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Text Box 2"/>
          <p:cNvSpPr txBox="1">
            <a:spLocks noChangeArrowheads="1"/>
          </p:cNvSpPr>
          <p:nvPr/>
        </p:nvSpPr>
        <p:spPr bwMode="auto">
          <a:xfrm>
            <a:off x="4450770" y="5053560"/>
            <a:ext cx="1582420" cy="29908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a:solidFill>
                  <a:srgbClr val="2787B8"/>
                </a:solidFill>
                <a:effectLst/>
                <a:latin typeface="Arial" panose="020B0604020202020204" pitchFamily="34" charset="0"/>
                <a:ea typeface="Calibri" panose="020F0502020204030204" pitchFamily="34" charset="0"/>
                <a:cs typeface="Times New Roman" panose="02020603050405020304" pitchFamily="18" charset="0"/>
              </a:rPr>
              <a:t>MISSION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Text Box 2"/>
          <p:cNvSpPr txBox="1">
            <a:spLocks noChangeArrowheads="1"/>
          </p:cNvSpPr>
          <p:nvPr/>
        </p:nvSpPr>
        <p:spPr bwMode="auto">
          <a:xfrm>
            <a:off x="1099875" y="6862040"/>
            <a:ext cx="2427605" cy="158242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Sed ut perspiciatis unde omnis iste natus error sit voluptatem accusantium doloremque laudantium, totam rem aperiam, eaque ipsa quae ab illo inventore veritatis et quasi architecto beatae vita dicta sunt explicabo. Nemo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2"/>
          <p:cNvSpPr txBox="1">
            <a:spLocks noChangeArrowheads="1"/>
          </p:cNvSpPr>
          <p:nvPr/>
        </p:nvSpPr>
        <p:spPr bwMode="auto">
          <a:xfrm>
            <a:off x="1090985" y="6562955"/>
            <a:ext cx="1582420" cy="29908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a:solidFill>
                  <a:srgbClr val="2787B8"/>
                </a:solidFill>
                <a:effectLst/>
                <a:latin typeface="Arial" panose="020B0604020202020204" pitchFamily="34" charset="0"/>
                <a:ea typeface="Calibri" panose="020F0502020204030204" pitchFamily="34" charset="0"/>
                <a:cs typeface="Times New Roman" panose="02020603050405020304" pitchFamily="18" charset="0"/>
              </a:rPr>
              <a:t>TEAM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Text Box 2"/>
          <p:cNvSpPr txBox="1">
            <a:spLocks noChangeArrowheads="1"/>
          </p:cNvSpPr>
          <p:nvPr/>
        </p:nvSpPr>
        <p:spPr bwMode="auto">
          <a:xfrm>
            <a:off x="4458390" y="6862675"/>
            <a:ext cx="2427605" cy="158242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Sed ut perspiciatis unde omnis iste natus error sit voluptatem accusantium doloremque laudantium, totam rem aperiam, eaque ipsa quae ab illo inventore veritatis et quasi architecto beatae vita dicta sunt explicabo. Nemo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Text Box 2"/>
          <p:cNvSpPr txBox="1">
            <a:spLocks noChangeArrowheads="1"/>
          </p:cNvSpPr>
          <p:nvPr/>
        </p:nvSpPr>
        <p:spPr bwMode="auto">
          <a:xfrm>
            <a:off x="4449500" y="6563590"/>
            <a:ext cx="1582420" cy="29908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a:solidFill>
                  <a:srgbClr val="2787B8"/>
                </a:solidFill>
                <a:effectLst/>
                <a:latin typeface="Arial" panose="020B0604020202020204" pitchFamily="34" charset="0"/>
                <a:ea typeface="Calibri" panose="020F0502020204030204" pitchFamily="34" charset="0"/>
                <a:cs typeface="Times New Roman" panose="02020603050405020304" pitchFamily="18" charset="0"/>
              </a:rPr>
              <a:t>RESOURCES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60" name="Picture 12" descr="corpora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086" y="2992668"/>
            <a:ext cx="554038" cy="554037"/>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leadership"/>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5254" y="4851630"/>
            <a:ext cx="595313" cy="55562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tea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8845" y="6578902"/>
            <a:ext cx="630238" cy="373062"/>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visi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83782" y="3047912"/>
            <a:ext cx="515938"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missi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20875" y="4937672"/>
            <a:ext cx="466725" cy="442913"/>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resources"/>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16112" y="6446980"/>
            <a:ext cx="452438" cy="485775"/>
          </a:xfrm>
          <a:prstGeom prst="rect">
            <a:avLst/>
          </a:prstGeom>
          <a:noFill/>
          <a:extLst>
            <a:ext uri="{909E8E84-426E-40DD-AFC4-6F175D3DCCD1}">
              <a14:hiddenFill xmlns:a14="http://schemas.microsoft.com/office/drawing/2010/main">
                <a:solidFill>
                  <a:srgbClr val="FFFFFF"/>
                </a:solidFill>
              </a14:hiddenFill>
            </a:ext>
          </a:extLst>
        </p:spPr>
      </p:pic>
      <p:sp>
        <p:nvSpPr>
          <p:cNvPr id="47" name="Text Box 2"/>
          <p:cNvSpPr txBox="1">
            <a:spLocks noChangeArrowheads="1"/>
          </p:cNvSpPr>
          <p:nvPr/>
        </p:nvSpPr>
        <p:spPr bwMode="auto">
          <a:xfrm>
            <a:off x="987480" y="8658455"/>
            <a:ext cx="5556250" cy="158242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Sed ut perspiciatis unde omnis iste natus error sit voluptatem accusantium doloremque laudantium, totam rem aperiam, eaque ipsa quae ab illo inventore veritatis et quasi architecto beatae vita dicta sunt explicabo. Nemo Sed ut perspiciatis unde omnis iste natus error sit voluptatem accusantium doloremque laudantium, totam rem aperiam, eaque ipsa quae ab illo inventore veritatis et quasi architecto beatae vita dicta sunt explicabo. Nemo Sed ut perspiciatis unde omnis iste natus error sit voluptatem accusantium doloremque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 Box 2"/>
          <p:cNvSpPr txBox="1">
            <a:spLocks noChangeArrowheads="1"/>
          </p:cNvSpPr>
          <p:nvPr/>
        </p:nvSpPr>
        <p:spPr bwMode="auto">
          <a:xfrm>
            <a:off x="976685" y="8360005"/>
            <a:ext cx="1582420" cy="29908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ABOUT 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4" descr="templatelabgrey"/>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258808" y="10110169"/>
            <a:ext cx="1627187" cy="4667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7"/>
          <p:cNvSpPr>
            <a:spLocks noChangeArrowheads="1"/>
          </p:cNvSpPr>
          <p:nvPr/>
        </p:nvSpPr>
        <p:spPr bwMode="auto">
          <a:xfrm>
            <a:off x="-58365" y="-19455"/>
            <a:ext cx="7562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454960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329</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Guastella</dc:creator>
  <cp:lastModifiedBy>Nicholas Guastella</cp:lastModifiedBy>
  <cp:revision>2</cp:revision>
  <dcterms:created xsi:type="dcterms:W3CDTF">2021-11-23T21:56:15Z</dcterms:created>
  <dcterms:modified xsi:type="dcterms:W3CDTF">2021-11-23T22:52:47Z</dcterms:modified>
</cp:coreProperties>
</file>