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C09A8-EDEA-47A5-A02C-689D66605987}" v="4" dt="2021-11-11T07:40:11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85C09A8-EDEA-47A5-A02C-689D66605987}"/>
    <pc:docChg chg="undo custSel addSld delSld modSld">
      <pc:chgData name="Hương Tecpen" userId="c5ce32652c29dffd" providerId="LiveId" clId="{485C09A8-EDEA-47A5-A02C-689D66605987}" dt="2021-11-11T07:43:37.151" v="18" actId="1076"/>
      <pc:docMkLst>
        <pc:docMk/>
      </pc:docMkLst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56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57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58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59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0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1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2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3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4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5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6"/>
        </pc:sldMkLst>
      </pc:sldChg>
      <pc:sldChg chg="del">
        <pc:chgData name="Hương Tecpen" userId="c5ce32652c29dffd" providerId="LiveId" clId="{485C09A8-EDEA-47A5-A02C-689D66605987}" dt="2021-11-11T07:35:26.385" v="0" actId="47"/>
        <pc:sldMkLst>
          <pc:docMk/>
          <pc:sldMk cId="0" sldId="267"/>
        </pc:sldMkLst>
      </pc:sldChg>
      <pc:sldChg chg="addSp modSp mod">
        <pc:chgData name="Hương Tecpen" userId="c5ce32652c29dffd" providerId="LiveId" clId="{485C09A8-EDEA-47A5-A02C-689D66605987}" dt="2021-11-11T07:43:37.151" v="18" actId="1076"/>
        <pc:sldMkLst>
          <pc:docMk/>
          <pc:sldMk cId="0" sldId="268"/>
        </pc:sldMkLst>
        <pc:spChg chg="mod">
          <ac:chgData name="Hương Tecpen" userId="c5ce32652c29dffd" providerId="LiveId" clId="{485C09A8-EDEA-47A5-A02C-689D66605987}" dt="2021-11-11T07:39:56.603" v="16" actId="164"/>
          <ac:spMkLst>
            <pc:docMk/>
            <pc:sldMk cId="0" sldId="268"/>
            <ac:spMk id="2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9:56.603" v="16" actId="164"/>
          <ac:spMkLst>
            <pc:docMk/>
            <pc:sldMk cId="0" sldId="268"/>
            <ac:spMk id="3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9:56.603" v="16" actId="164"/>
          <ac:spMkLst>
            <pc:docMk/>
            <pc:sldMk cId="0" sldId="268"/>
            <ac:spMk id="4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9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10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11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43:37.151" v="18" actId="1076"/>
          <ac:spMkLst>
            <pc:docMk/>
            <pc:sldMk cId="0" sldId="268"/>
            <ac:spMk id="12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17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18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19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9:56.603" v="16" actId="164"/>
          <ac:spMkLst>
            <pc:docMk/>
            <pc:sldMk cId="0" sldId="268"/>
            <ac:spMk id="20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22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23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30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31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33" creationId="{00000000-0000-0000-0000-000000000000}"/>
          </ac:spMkLst>
        </pc:spChg>
        <pc:spChg chg="mod">
          <ac:chgData name="Hương Tecpen" userId="c5ce32652c29dffd" providerId="LiveId" clId="{485C09A8-EDEA-47A5-A02C-689D66605987}" dt="2021-11-11T07:36:40.522" v="14" actId="2711"/>
          <ac:spMkLst>
            <pc:docMk/>
            <pc:sldMk cId="0" sldId="268"/>
            <ac:spMk id="34" creationId="{00000000-0000-0000-0000-000000000000}"/>
          </ac:spMkLst>
        </pc:s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5" creationId="{00000000-0000-0000-0000-000000000000}"/>
          </ac:grpSpMkLst>
        </pc:gr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13" creationId="{00000000-0000-0000-0000-000000000000}"/>
          </ac:grpSpMkLst>
        </pc:gr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21" creationId="{00000000-0000-0000-0000-000000000000}"/>
          </ac:grpSpMkLst>
        </pc:gr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24" creationId="{00000000-0000-0000-0000-000000000000}"/>
          </ac:grpSpMkLst>
        </pc:gr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29" creationId="{00000000-0000-0000-0000-000000000000}"/>
          </ac:grpSpMkLst>
        </pc:gr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32" creationId="{00000000-0000-0000-0000-000000000000}"/>
          </ac:grpSpMkLst>
        </pc:grpChg>
        <pc:grpChg chg="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36" creationId="{00000000-0000-0000-0000-000000000000}"/>
          </ac:grpSpMkLst>
        </pc:grpChg>
        <pc:grpChg chg="add mod">
          <ac:chgData name="Hương Tecpen" userId="c5ce32652c29dffd" providerId="LiveId" clId="{485C09A8-EDEA-47A5-A02C-689D66605987}" dt="2021-11-11T07:39:56.603" v="16" actId="164"/>
          <ac:grpSpMkLst>
            <pc:docMk/>
            <pc:sldMk cId="0" sldId="268"/>
            <ac:grpSpMk id="38" creationId="{79C11774-A4B4-4F38-BDF9-FD85DE69CCCF}"/>
          </ac:grpSpMkLst>
        </pc:grpChg>
        <pc:picChg chg="mod">
          <ac:chgData name="Hương Tecpen" userId="c5ce32652c29dffd" providerId="LiveId" clId="{485C09A8-EDEA-47A5-A02C-689D66605987}" dt="2021-11-11T07:39:56.603" v="16" actId="164"/>
          <ac:picMkLst>
            <pc:docMk/>
            <pc:sldMk cId="0" sldId="268"/>
            <ac:picMk id="35" creationId="{00000000-0000-0000-0000-000000000000}"/>
          </ac:picMkLst>
        </pc:picChg>
      </pc:sldChg>
      <pc:sldChg chg="del">
        <pc:chgData name="Hương Tecpen" userId="c5ce32652c29dffd" providerId="LiveId" clId="{485C09A8-EDEA-47A5-A02C-689D66605987}" dt="2021-11-11T07:35:33.860" v="1" actId="47"/>
        <pc:sldMkLst>
          <pc:docMk/>
          <pc:sldMk cId="0" sldId="269"/>
        </pc:sldMkLst>
      </pc:sldChg>
      <pc:sldChg chg="add del setBg">
        <pc:chgData name="Hương Tecpen" userId="c5ce32652c29dffd" providerId="LiveId" clId="{485C09A8-EDEA-47A5-A02C-689D66605987}" dt="2021-11-11T07:36:45.377" v="15" actId="47"/>
        <pc:sldMkLst>
          <pc:docMk/>
          <pc:sldMk cId="4146673591" sldId="269"/>
        </pc:sldMkLst>
      </pc:sldChg>
      <pc:sldChg chg="del">
        <pc:chgData name="Hương Tecpen" userId="c5ce32652c29dffd" providerId="LiveId" clId="{485C09A8-EDEA-47A5-A02C-689D66605987}" dt="2021-11-11T07:35:33.860" v="1" actId="47"/>
        <pc:sldMkLst>
          <pc:docMk/>
          <pc:sldMk cId="0" sldId="270"/>
        </pc:sldMkLst>
      </pc:sldChg>
      <pc:sldChg chg="del">
        <pc:chgData name="Hương Tecpen" userId="c5ce32652c29dffd" providerId="LiveId" clId="{485C09A8-EDEA-47A5-A02C-689D66605987}" dt="2021-11-11T07:35:33.860" v="1" actId="47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9C11774-A4B4-4F38-BDF9-FD85DE69CCCF}"/>
              </a:ext>
            </a:extLst>
          </p:cNvPr>
          <p:cNvGrpSpPr/>
          <p:nvPr/>
        </p:nvGrpSpPr>
        <p:grpSpPr>
          <a:xfrm>
            <a:off x="907892" y="486000"/>
            <a:ext cx="5904794" cy="9618487"/>
            <a:chOff x="907892" y="486000"/>
            <a:chExt cx="5904794" cy="9618487"/>
          </a:xfrm>
        </p:grpSpPr>
        <p:sp>
          <p:nvSpPr>
            <p:cNvPr id="2" name="AutoShape 2"/>
            <p:cNvSpPr/>
            <p:nvPr/>
          </p:nvSpPr>
          <p:spPr>
            <a:xfrm>
              <a:off x="1469589" y="4376776"/>
              <a:ext cx="4558833" cy="0"/>
            </a:xfrm>
            <a:prstGeom prst="line">
              <a:avLst/>
            </a:prstGeom>
            <a:ln w="9525" cap="rnd">
              <a:solidFill>
                <a:srgbClr val="F7F9F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TextBox 3"/>
            <p:cNvSpPr txBox="1"/>
            <p:nvPr/>
          </p:nvSpPr>
          <p:spPr>
            <a:xfrm>
              <a:off x="1557052" y="3482660"/>
              <a:ext cx="4383908" cy="53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spc="192" dirty="0">
                  <a:solidFill>
                    <a:srgbClr val="F7F9F7"/>
                  </a:solidFill>
                  <a:latin typeface="Montserrat" panose="00000500000000000000" pitchFamily="2" charset="0"/>
                </a:rPr>
                <a:t>THE NAME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22390" y="4062621"/>
              <a:ext cx="4253232" cy="201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spc="336" dirty="0">
                  <a:solidFill>
                    <a:srgbClr val="F7F9F7"/>
                  </a:solidFill>
                  <a:latin typeface="Montserrat Medium" panose="00000600000000000000" pitchFamily="2" charset="0"/>
                </a:rPr>
                <a:t>THE TITLE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921456" y="5140848"/>
              <a:ext cx="2435503" cy="1928792"/>
              <a:chOff x="0" y="-28575"/>
              <a:chExt cx="3247337" cy="2571723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052700"/>
                <a:ext cx="533192" cy="469807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01" y="54868"/>
                <a:ext cx="398963" cy="533193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90" y="1967030"/>
                <a:ext cx="533193" cy="533192"/>
              </a:xfrm>
              <a:prstGeom prst="rect">
                <a:avLst/>
              </a:prstGeom>
            </p:spPr>
          </p:pic>
          <p:sp>
            <p:nvSpPr>
              <p:cNvPr id="9" name="TextBox 9"/>
              <p:cNvSpPr txBox="1"/>
              <p:nvPr/>
            </p:nvSpPr>
            <p:spPr>
              <a:xfrm>
                <a:off x="668679" y="-28575"/>
                <a:ext cx="2578658" cy="6101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Lives in New York with her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husband Frank with their 3 kids,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Rocco, Walter and Ricci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50173" y="1026230"/>
                <a:ext cx="2332045" cy="395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Happily married Frank Holden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since 2011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68679" y="1932992"/>
                <a:ext cx="2561686" cy="6101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Caitlin </a:t>
                </a:r>
                <a:r>
                  <a:rPr lang="en-US" sz="859" dirty="0" err="1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Doveur</a:t>
                </a: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, “'Awesome,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Twisted, and Beautiful': A Q&amp;A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with Lauryn Holden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07892" y="4535251"/>
              <a:ext cx="5904794" cy="345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dirty="0">
                  <a:solidFill>
                    <a:srgbClr val="F7F9F7"/>
                  </a:solidFill>
                  <a:latin typeface="Montserrat Medium" panose="00000600000000000000" pitchFamily="2" charset="0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289951" y="5140848"/>
              <a:ext cx="2348593" cy="1887155"/>
              <a:chOff x="0" y="-28575"/>
              <a:chExt cx="3131457" cy="2516207"/>
            </a:xfrm>
          </p:grpSpPr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751" y="1050111"/>
                <a:ext cx="533193" cy="469807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642" y="32060"/>
                <a:ext cx="533193" cy="522007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933800"/>
                <a:ext cx="606791" cy="529738"/>
              </a:xfrm>
              <a:prstGeom prst="rect">
                <a:avLst/>
              </a:prstGeom>
            </p:spPr>
          </p:pic>
          <p:sp>
            <p:nvSpPr>
              <p:cNvPr id="17" name="TextBox 17"/>
              <p:cNvSpPr txBox="1"/>
              <p:nvPr/>
            </p:nvSpPr>
            <p:spPr>
              <a:xfrm>
                <a:off x="672671" y="-28575"/>
                <a:ext cx="2458786" cy="4065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Named one of The Envy Index: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25 Under 25, Vanity Fair, 2010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91177" y="1026230"/>
                <a:ext cx="2386038" cy="395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Graduated Valedictorian of her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 dirty="0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class at Harvard, batch 2008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91177" y="1877476"/>
                <a:ext cx="2421608" cy="6101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2"/>
                  </a:lnSpc>
                </a:pPr>
                <a:r>
                  <a:rPr lang="en-US" sz="859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She believes that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"A girl should be two things:</a:t>
                </a:r>
              </a:p>
              <a:p>
                <a:pPr>
                  <a:lnSpc>
                    <a:spcPts val="1202"/>
                  </a:lnSpc>
                </a:pPr>
                <a:r>
                  <a:rPr lang="en-US" sz="859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who and what she wants."</a:t>
                </a: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897096" y="7477487"/>
              <a:ext cx="3765807" cy="29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 spc="107" dirty="0">
                  <a:solidFill>
                    <a:srgbClr val="F7F9F7"/>
                  </a:solidFill>
                  <a:latin typeface="Montserrat" panose="00000500000000000000" pitchFamily="2" charset="0"/>
                </a:rPr>
                <a:t>MAJOR MILESTONES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067809" y="9245379"/>
              <a:ext cx="1757424" cy="859108"/>
              <a:chOff x="0" y="-19049"/>
              <a:chExt cx="2343232" cy="1145477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0" y="-19049"/>
                <a:ext cx="2326720" cy="2216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FFFFFF"/>
                    </a:solidFill>
                    <a:latin typeface="Montserrat Medium" panose="00000600000000000000" pitchFamily="2" charset="0"/>
                  </a:rPr>
                  <a:t>2012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284659"/>
                <a:ext cx="2343232" cy="8417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spc="14">
                    <a:solidFill>
                      <a:srgbClr val="FFFFFF"/>
                    </a:solidFill>
                    <a:latin typeface="Montserrat Medium" panose="00000600000000000000" pitchFamily="2" charset="0"/>
                  </a:rPr>
                  <a:t>Marx Worldwide became the biggest driver of sustainability in the industry, with its commitment to spend $500 million on sustainability efforts.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036313" y="8957819"/>
              <a:ext cx="5472925" cy="134635"/>
              <a:chOff x="0" y="0"/>
              <a:chExt cx="7297234" cy="179513"/>
            </a:xfrm>
          </p:grpSpPr>
          <p:sp>
            <p:nvSpPr>
              <p:cNvPr id="25" name="AutoShape 25"/>
              <p:cNvSpPr/>
              <p:nvPr/>
            </p:nvSpPr>
            <p:spPr>
              <a:xfrm>
                <a:off x="48462" y="76934"/>
                <a:ext cx="7248771" cy="0"/>
              </a:xfrm>
              <a:prstGeom prst="line">
                <a:avLst/>
              </a:prstGeom>
              <a:ln w="25400" cap="rnd">
                <a:solidFill>
                  <a:srgbClr val="F7F9F7"/>
                </a:solidFill>
                <a:prstDash val="solid"/>
                <a:headEnd type="none" w="sm" len="sm"/>
                <a:tailEnd type="none" w="sm" len="sm"/>
              </a:ln>
            </p:spPr>
          </p:sp>
          <p:pic>
            <p:nvPicPr>
              <p:cNvPr id="26" name="Picture 2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5223152" y="0"/>
                <a:ext cx="179513" cy="179513"/>
              </a:xfrm>
              <a:prstGeom prst="rect">
                <a:avLst/>
              </a:prstGeom>
            </p:spPr>
          </p:pic>
          <p:pic>
            <p:nvPicPr>
              <p:cNvPr id="27" name="Picture 2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2611576" y="0"/>
                <a:ext cx="179513" cy="179513"/>
              </a:xfrm>
              <a:prstGeom prst="rect">
                <a:avLst/>
              </a:prstGeom>
            </p:spPr>
          </p:pic>
          <p:pic>
            <p:nvPicPr>
              <p:cNvPr id="28" name="Picture 2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0" y="0"/>
                <a:ext cx="179513" cy="179513"/>
              </a:xfrm>
              <a:prstGeom prst="rect">
                <a:avLst/>
              </a:prstGeom>
            </p:spPr>
          </p:pic>
        </p:grpSp>
        <p:grpSp>
          <p:nvGrpSpPr>
            <p:cNvPr id="29" name="Group 29"/>
            <p:cNvGrpSpPr/>
            <p:nvPr/>
          </p:nvGrpSpPr>
          <p:grpSpPr>
            <a:xfrm>
              <a:off x="2994995" y="8068478"/>
              <a:ext cx="1850732" cy="730867"/>
              <a:chOff x="0" y="-19049"/>
              <a:chExt cx="2467643" cy="974489"/>
            </a:xfrm>
          </p:grpSpPr>
          <p:sp>
            <p:nvSpPr>
              <p:cNvPr id="30" name="TextBox 30"/>
              <p:cNvSpPr txBox="1"/>
              <p:nvPr/>
            </p:nvSpPr>
            <p:spPr>
              <a:xfrm>
                <a:off x="0" y="-19049"/>
                <a:ext cx="2450255" cy="2216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FFFFFF"/>
                    </a:solidFill>
                    <a:latin typeface="Montserrat Medium" panose="00000600000000000000" pitchFamily="2" charset="0"/>
                  </a:rPr>
                  <a:t>2013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284659"/>
                <a:ext cx="2467643" cy="6707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spc="14">
                    <a:solidFill>
                      <a:srgbClr val="F7F9F7"/>
                    </a:solidFill>
                    <a:latin typeface="Montserrat Medium" panose="00000600000000000000" pitchFamily="2" charset="0"/>
                  </a:rPr>
                  <a:t>She started a comprehensive housing program for tenured employees which become an innovative model for other employee housing programs.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953677" y="9245379"/>
              <a:ext cx="1555561" cy="859108"/>
              <a:chOff x="0" y="-19049"/>
              <a:chExt cx="2074082" cy="1145477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0" y="-19049"/>
                <a:ext cx="2059467" cy="2216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FFFFFF"/>
                    </a:solidFill>
                    <a:latin typeface="Montserrat Medium" panose="00000600000000000000" pitchFamily="2" charset="0"/>
                  </a:rPr>
                  <a:t>2014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284659"/>
                <a:ext cx="2074082" cy="8417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80"/>
                  </a:lnSpc>
                </a:pPr>
                <a:r>
                  <a:rPr lang="en-US" sz="700" spc="14">
                    <a:solidFill>
                      <a:srgbClr val="FFFFFF"/>
                    </a:solidFill>
                    <a:latin typeface="Montserrat Medium" panose="00000600000000000000" pitchFamily="2" charset="0"/>
                  </a:rPr>
                  <a:t>She started the Clean Water Initiative in Kenya, Uganda &amp; Sierra Leone to repair many of the broken well pumps in the area.</a:t>
                </a:r>
              </a:p>
            </p:txBody>
          </p:sp>
        </p:grp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430627" y="9846003"/>
              <a:ext cx="859324" cy="179994"/>
            </a:xfrm>
            <a:prstGeom prst="rect">
              <a:avLst/>
            </a:prstGeom>
          </p:spPr>
        </p:pic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2367777" y="486000"/>
              <a:ext cx="2762458" cy="2762458"/>
              <a:chOff x="0" y="0"/>
              <a:chExt cx="6350000" cy="634997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 l="-24976" r="-24976"/>
                </a:stretch>
              </a:blip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195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Montserrat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Sheet 4</dc:title>
  <cp:lastModifiedBy>Hương Tecpen</cp:lastModifiedBy>
  <cp:revision>1</cp:revision>
  <dcterms:created xsi:type="dcterms:W3CDTF">2006-08-16T00:00:00Z</dcterms:created>
  <dcterms:modified xsi:type="dcterms:W3CDTF">2021-11-11T08:06:09Z</dcterms:modified>
  <dc:identifier>DAEvJcJmTBc</dc:identifier>
</cp:coreProperties>
</file>