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Montserrat Bold" panose="00000800000000000000" pitchFamily="2" charset="0"/>
      <p:bold r:id="rId7"/>
    </p:embeddedFont>
    <p:embeddedFont>
      <p:font typeface="Montserrat Medium" panose="00000600000000000000" pitchFamily="2" charset="0"/>
      <p:regular r:id="rId8"/>
      <p: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2597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7C42098D-31F1-445D-BCF4-C68B56BD5D78}"/>
              </a:ext>
            </a:extLst>
          </p:cNvPr>
          <p:cNvGrpSpPr/>
          <p:nvPr/>
        </p:nvGrpSpPr>
        <p:grpSpPr>
          <a:xfrm>
            <a:off x="381196" y="547538"/>
            <a:ext cx="6823899" cy="9611774"/>
            <a:chOff x="381196" y="547538"/>
            <a:chExt cx="6823899" cy="9611774"/>
          </a:xfrm>
        </p:grpSpPr>
        <p:sp>
          <p:nvSpPr>
            <p:cNvPr id="2" name="AutoShape 2"/>
            <p:cNvSpPr/>
            <p:nvPr/>
          </p:nvSpPr>
          <p:spPr>
            <a:xfrm>
              <a:off x="3975808" y="1418354"/>
              <a:ext cx="3212142" cy="0"/>
            </a:xfrm>
            <a:prstGeom prst="line">
              <a:avLst/>
            </a:prstGeom>
            <a:ln w="9525" cap="rnd">
              <a:solidFill>
                <a:srgbClr val="737373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" name="TextBox 3"/>
            <p:cNvSpPr txBox="1"/>
            <p:nvPr/>
          </p:nvSpPr>
          <p:spPr>
            <a:xfrm>
              <a:off x="381196" y="547538"/>
              <a:ext cx="4997253" cy="86466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US" sz="2499" spc="124" dirty="0">
                  <a:solidFill>
                    <a:srgbClr val="000000"/>
                  </a:solidFill>
                  <a:latin typeface="Montserrat Bold" panose="00000800000000000000" pitchFamily="2" charset="0"/>
                </a:rPr>
                <a:t>INVESTMENT COMMITTEE MEETING MINUTES</a:t>
              </a:r>
            </a:p>
          </p:txBody>
        </p:sp>
        <p:grpSp>
          <p:nvGrpSpPr>
            <p:cNvPr id="4" name="Group 4"/>
            <p:cNvGrpSpPr/>
            <p:nvPr/>
          </p:nvGrpSpPr>
          <p:grpSpPr>
            <a:xfrm>
              <a:off x="381197" y="1853305"/>
              <a:ext cx="6806753" cy="388667"/>
              <a:chOff x="0" y="0"/>
              <a:chExt cx="9075671" cy="518223"/>
            </a:xfrm>
          </p:grpSpPr>
          <p:grpSp>
            <p:nvGrpSpPr>
              <p:cNvPr id="5" name="Group 5"/>
              <p:cNvGrpSpPr/>
              <p:nvPr/>
            </p:nvGrpSpPr>
            <p:grpSpPr>
              <a:xfrm>
                <a:off x="0" y="0"/>
                <a:ext cx="9075671" cy="518223"/>
                <a:chOff x="0" y="0"/>
                <a:chExt cx="6947602" cy="396710"/>
              </a:xfrm>
            </p:grpSpPr>
            <p:sp>
              <p:nvSpPr>
                <p:cNvPr id="6" name="Freeform 6"/>
                <p:cNvSpPr/>
                <p:nvPr/>
              </p:nvSpPr>
              <p:spPr>
                <a:xfrm>
                  <a:off x="0" y="0"/>
                  <a:ext cx="6947602" cy="3967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47602" h="396710">
                      <a:moveTo>
                        <a:pt x="0" y="0"/>
                      </a:moveTo>
                      <a:lnTo>
                        <a:pt x="6947602" y="0"/>
                      </a:lnTo>
                      <a:lnTo>
                        <a:pt x="6947602" y="396710"/>
                      </a:lnTo>
                      <a:lnTo>
                        <a:pt x="0" y="396710"/>
                      </a:lnTo>
                      <a:close/>
                    </a:path>
                  </a:pathLst>
                </a:custGeom>
                <a:solidFill>
                  <a:srgbClr val="F4F4F4"/>
                </a:solidFill>
              </p:spPr>
            </p:sp>
          </p:grpSp>
          <p:sp>
            <p:nvSpPr>
              <p:cNvPr id="7" name="TextBox 7"/>
              <p:cNvSpPr txBox="1"/>
              <p:nvPr/>
            </p:nvSpPr>
            <p:spPr>
              <a:xfrm>
                <a:off x="167579" y="151667"/>
                <a:ext cx="3690699" cy="22330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1000" spc="100" dirty="0">
                    <a:solidFill>
                      <a:srgbClr val="000000"/>
                    </a:solidFill>
                    <a:latin typeface="Montserrat Medium" panose="00000600000000000000" pitchFamily="2" charset="0"/>
                  </a:rPr>
                  <a:t>MEETING NAME &amp; DATE -</a:t>
                </a:r>
              </a:p>
            </p:txBody>
          </p:sp>
        </p:grpSp>
        <p:grpSp>
          <p:nvGrpSpPr>
            <p:cNvPr id="8" name="Group 8"/>
            <p:cNvGrpSpPr/>
            <p:nvPr/>
          </p:nvGrpSpPr>
          <p:grpSpPr>
            <a:xfrm>
              <a:off x="381197" y="2481633"/>
              <a:ext cx="6806753" cy="1202739"/>
              <a:chOff x="0" y="0"/>
              <a:chExt cx="9075671" cy="1603653"/>
            </a:xfrm>
          </p:grpSpPr>
          <p:grpSp>
            <p:nvGrpSpPr>
              <p:cNvPr id="9" name="Group 9"/>
              <p:cNvGrpSpPr/>
              <p:nvPr/>
            </p:nvGrpSpPr>
            <p:grpSpPr>
              <a:xfrm>
                <a:off x="0" y="0"/>
                <a:ext cx="4282856" cy="1603653"/>
                <a:chOff x="0" y="0"/>
                <a:chExt cx="3278610" cy="1227627"/>
              </a:xfrm>
            </p:grpSpPr>
            <p:sp>
              <p:nvSpPr>
                <p:cNvPr id="10" name="Freeform 10"/>
                <p:cNvSpPr/>
                <p:nvPr/>
              </p:nvSpPr>
              <p:spPr>
                <a:xfrm>
                  <a:off x="0" y="0"/>
                  <a:ext cx="3278610" cy="12276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8610" h="1227627">
                      <a:moveTo>
                        <a:pt x="0" y="0"/>
                      </a:moveTo>
                      <a:lnTo>
                        <a:pt x="3278610" y="0"/>
                      </a:lnTo>
                      <a:lnTo>
                        <a:pt x="3278610" y="1227627"/>
                      </a:lnTo>
                      <a:lnTo>
                        <a:pt x="0" y="1227627"/>
                      </a:lnTo>
                      <a:close/>
                    </a:path>
                  </a:pathLst>
                </a:custGeom>
                <a:solidFill>
                  <a:srgbClr val="F4F4F4"/>
                </a:solidFill>
              </p:spPr>
            </p:sp>
          </p:grpSp>
          <p:grpSp>
            <p:nvGrpSpPr>
              <p:cNvPr id="11" name="Group 11"/>
              <p:cNvGrpSpPr/>
              <p:nvPr/>
            </p:nvGrpSpPr>
            <p:grpSpPr>
              <a:xfrm>
                <a:off x="4792815" y="0"/>
                <a:ext cx="4282856" cy="1603653"/>
                <a:chOff x="0" y="0"/>
                <a:chExt cx="3278610" cy="1227627"/>
              </a:xfrm>
            </p:grpSpPr>
            <p:sp>
              <p:nvSpPr>
                <p:cNvPr id="12" name="Freeform 12"/>
                <p:cNvSpPr/>
                <p:nvPr/>
              </p:nvSpPr>
              <p:spPr>
                <a:xfrm>
                  <a:off x="0" y="0"/>
                  <a:ext cx="3278610" cy="12276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8610" h="1227627">
                      <a:moveTo>
                        <a:pt x="0" y="0"/>
                      </a:moveTo>
                      <a:lnTo>
                        <a:pt x="3278610" y="0"/>
                      </a:lnTo>
                      <a:lnTo>
                        <a:pt x="3278610" y="1227627"/>
                      </a:lnTo>
                      <a:lnTo>
                        <a:pt x="0" y="1227627"/>
                      </a:lnTo>
                      <a:close/>
                    </a:path>
                  </a:pathLst>
                </a:custGeom>
                <a:solidFill>
                  <a:srgbClr val="F4F4F4"/>
                </a:solidFill>
              </p:spPr>
            </p:sp>
          </p:grpSp>
          <p:sp>
            <p:nvSpPr>
              <p:cNvPr id="13" name="TextBox 13"/>
              <p:cNvSpPr txBox="1"/>
              <p:nvPr/>
            </p:nvSpPr>
            <p:spPr>
              <a:xfrm>
                <a:off x="167579" y="89880"/>
                <a:ext cx="2242883" cy="22330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1000" spc="100" dirty="0">
                    <a:solidFill>
                      <a:srgbClr val="000000"/>
                    </a:solidFill>
                    <a:latin typeface="Montserrat Medium" panose="00000600000000000000" pitchFamily="2" charset="0"/>
                  </a:rPr>
                  <a:t>ATTENDEES -</a:t>
                </a:r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4960394" y="89880"/>
                <a:ext cx="3652599" cy="22330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1000" spc="100" dirty="0">
                    <a:solidFill>
                      <a:srgbClr val="000000"/>
                    </a:solidFill>
                    <a:latin typeface="Montserrat Medium" panose="00000600000000000000" pitchFamily="2" charset="0"/>
                  </a:rPr>
                  <a:t>NEXT STEPS / DEADLINES -</a:t>
                </a:r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398342" y="3924033"/>
              <a:ext cx="6806753" cy="1397281"/>
              <a:chOff x="0" y="0"/>
              <a:chExt cx="9075671" cy="1863041"/>
            </a:xfrm>
          </p:grpSpPr>
          <p:grpSp>
            <p:nvGrpSpPr>
              <p:cNvPr id="16" name="Group 16"/>
              <p:cNvGrpSpPr/>
              <p:nvPr/>
            </p:nvGrpSpPr>
            <p:grpSpPr>
              <a:xfrm>
                <a:off x="0" y="0"/>
                <a:ext cx="4282856" cy="1863041"/>
                <a:chOff x="0" y="0"/>
                <a:chExt cx="3278610" cy="1426194"/>
              </a:xfrm>
            </p:grpSpPr>
            <p:sp>
              <p:nvSpPr>
                <p:cNvPr id="17" name="Freeform 17"/>
                <p:cNvSpPr/>
                <p:nvPr/>
              </p:nvSpPr>
              <p:spPr>
                <a:xfrm>
                  <a:off x="0" y="0"/>
                  <a:ext cx="3278610" cy="14261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8610" h="1426194">
                      <a:moveTo>
                        <a:pt x="0" y="0"/>
                      </a:moveTo>
                      <a:lnTo>
                        <a:pt x="3278610" y="0"/>
                      </a:lnTo>
                      <a:lnTo>
                        <a:pt x="3278610" y="1426194"/>
                      </a:lnTo>
                      <a:lnTo>
                        <a:pt x="0" y="1426194"/>
                      </a:lnTo>
                      <a:close/>
                    </a:path>
                  </a:pathLst>
                </a:custGeom>
                <a:solidFill>
                  <a:srgbClr val="F4F4F4"/>
                </a:solidFill>
              </p:spPr>
            </p:sp>
          </p:grpSp>
          <p:grpSp>
            <p:nvGrpSpPr>
              <p:cNvPr id="18" name="Group 18"/>
              <p:cNvGrpSpPr/>
              <p:nvPr/>
            </p:nvGrpSpPr>
            <p:grpSpPr>
              <a:xfrm>
                <a:off x="4792815" y="0"/>
                <a:ext cx="4282856" cy="1863041"/>
                <a:chOff x="0" y="0"/>
                <a:chExt cx="3278610" cy="1426194"/>
              </a:xfrm>
            </p:grpSpPr>
            <p:sp>
              <p:nvSpPr>
                <p:cNvPr id="19" name="Freeform 19"/>
                <p:cNvSpPr/>
                <p:nvPr/>
              </p:nvSpPr>
              <p:spPr>
                <a:xfrm>
                  <a:off x="0" y="0"/>
                  <a:ext cx="3278610" cy="14261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8610" h="1426194">
                      <a:moveTo>
                        <a:pt x="0" y="0"/>
                      </a:moveTo>
                      <a:lnTo>
                        <a:pt x="3278610" y="0"/>
                      </a:lnTo>
                      <a:lnTo>
                        <a:pt x="3278610" y="1426194"/>
                      </a:lnTo>
                      <a:lnTo>
                        <a:pt x="0" y="1426194"/>
                      </a:lnTo>
                      <a:close/>
                    </a:path>
                  </a:pathLst>
                </a:custGeom>
                <a:solidFill>
                  <a:srgbClr val="F4F4F4"/>
                </a:solidFill>
              </p:spPr>
            </p:sp>
          </p:grpSp>
          <p:sp>
            <p:nvSpPr>
              <p:cNvPr id="20" name="TextBox 20"/>
              <p:cNvSpPr txBox="1"/>
              <p:nvPr/>
            </p:nvSpPr>
            <p:spPr>
              <a:xfrm>
                <a:off x="167579" y="89880"/>
                <a:ext cx="2242883" cy="22561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999" spc="99" dirty="0">
                    <a:solidFill>
                      <a:srgbClr val="000000"/>
                    </a:solidFill>
                    <a:latin typeface="Montserrat Medium" panose="00000600000000000000" pitchFamily="2" charset="0"/>
                  </a:rPr>
                  <a:t>CALL TO ORDER - </a:t>
                </a:r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4960394" y="89880"/>
                <a:ext cx="3652599" cy="22561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999" spc="99" dirty="0">
                    <a:solidFill>
                      <a:srgbClr val="000000"/>
                    </a:solidFill>
                    <a:latin typeface="Montserrat Medium" panose="00000600000000000000" pitchFamily="2" charset="0"/>
                  </a:rPr>
                  <a:t>ROLL CALL - </a:t>
                </a:r>
              </a:p>
            </p:txBody>
          </p:sp>
        </p:grpSp>
        <p:grpSp>
          <p:nvGrpSpPr>
            <p:cNvPr id="22" name="Group 22"/>
            <p:cNvGrpSpPr/>
            <p:nvPr/>
          </p:nvGrpSpPr>
          <p:grpSpPr>
            <a:xfrm>
              <a:off x="398342" y="5560975"/>
              <a:ext cx="6806753" cy="1397281"/>
              <a:chOff x="0" y="0"/>
              <a:chExt cx="9075671" cy="1863041"/>
            </a:xfrm>
          </p:grpSpPr>
          <p:grpSp>
            <p:nvGrpSpPr>
              <p:cNvPr id="23" name="Group 23"/>
              <p:cNvGrpSpPr/>
              <p:nvPr/>
            </p:nvGrpSpPr>
            <p:grpSpPr>
              <a:xfrm>
                <a:off x="0" y="0"/>
                <a:ext cx="4282856" cy="1863041"/>
                <a:chOff x="0" y="0"/>
                <a:chExt cx="3278610" cy="1426194"/>
              </a:xfrm>
            </p:grpSpPr>
            <p:sp>
              <p:nvSpPr>
                <p:cNvPr id="24" name="Freeform 24"/>
                <p:cNvSpPr/>
                <p:nvPr/>
              </p:nvSpPr>
              <p:spPr>
                <a:xfrm>
                  <a:off x="0" y="0"/>
                  <a:ext cx="3278610" cy="14261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8610" h="1426194">
                      <a:moveTo>
                        <a:pt x="0" y="0"/>
                      </a:moveTo>
                      <a:lnTo>
                        <a:pt x="3278610" y="0"/>
                      </a:lnTo>
                      <a:lnTo>
                        <a:pt x="3278610" y="1426194"/>
                      </a:lnTo>
                      <a:lnTo>
                        <a:pt x="0" y="1426194"/>
                      </a:lnTo>
                      <a:close/>
                    </a:path>
                  </a:pathLst>
                </a:custGeom>
                <a:solidFill>
                  <a:srgbClr val="F4F4F4"/>
                </a:solidFill>
              </p:spPr>
            </p:sp>
          </p:grpSp>
          <p:grpSp>
            <p:nvGrpSpPr>
              <p:cNvPr id="25" name="Group 25"/>
              <p:cNvGrpSpPr/>
              <p:nvPr/>
            </p:nvGrpSpPr>
            <p:grpSpPr>
              <a:xfrm>
                <a:off x="4792815" y="0"/>
                <a:ext cx="4282856" cy="1863041"/>
                <a:chOff x="0" y="0"/>
                <a:chExt cx="3278610" cy="1426194"/>
              </a:xfrm>
            </p:grpSpPr>
            <p:sp>
              <p:nvSpPr>
                <p:cNvPr id="26" name="Freeform 26"/>
                <p:cNvSpPr/>
                <p:nvPr/>
              </p:nvSpPr>
              <p:spPr>
                <a:xfrm>
                  <a:off x="0" y="0"/>
                  <a:ext cx="3278610" cy="14261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8610" h="1426194">
                      <a:moveTo>
                        <a:pt x="0" y="0"/>
                      </a:moveTo>
                      <a:lnTo>
                        <a:pt x="3278610" y="0"/>
                      </a:lnTo>
                      <a:lnTo>
                        <a:pt x="3278610" y="1426194"/>
                      </a:lnTo>
                      <a:lnTo>
                        <a:pt x="0" y="1426194"/>
                      </a:lnTo>
                      <a:close/>
                    </a:path>
                  </a:pathLst>
                </a:custGeom>
                <a:solidFill>
                  <a:srgbClr val="F4F4F4"/>
                </a:solidFill>
              </p:spPr>
            </p:sp>
          </p:grpSp>
          <p:sp>
            <p:nvSpPr>
              <p:cNvPr id="27" name="TextBox 27"/>
              <p:cNvSpPr txBox="1"/>
              <p:nvPr/>
            </p:nvSpPr>
            <p:spPr>
              <a:xfrm>
                <a:off x="167579" y="89880"/>
                <a:ext cx="2242883" cy="22561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999" spc="99" dirty="0">
                    <a:solidFill>
                      <a:srgbClr val="000000"/>
                    </a:solidFill>
                    <a:latin typeface="Montserrat Medium" panose="00000600000000000000" pitchFamily="2" charset="0"/>
                  </a:rPr>
                  <a:t>PUBLIC COMMENTS -</a:t>
                </a:r>
              </a:p>
            </p:txBody>
          </p:sp>
          <p:sp>
            <p:nvSpPr>
              <p:cNvPr id="28" name="TextBox 28"/>
              <p:cNvSpPr txBox="1"/>
              <p:nvPr/>
            </p:nvSpPr>
            <p:spPr>
              <a:xfrm>
                <a:off x="4960394" y="89880"/>
                <a:ext cx="3652599" cy="22561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999" spc="99" dirty="0">
                    <a:solidFill>
                      <a:srgbClr val="000000"/>
                    </a:solidFill>
                    <a:latin typeface="Montserrat Medium" panose="00000600000000000000" pitchFamily="2" charset="0"/>
                  </a:rPr>
                  <a:t>REGULAR BUSINESS - </a:t>
                </a:r>
              </a:p>
            </p:txBody>
          </p:sp>
        </p:grpSp>
        <p:grpSp>
          <p:nvGrpSpPr>
            <p:cNvPr id="29" name="Group 29"/>
            <p:cNvGrpSpPr/>
            <p:nvPr/>
          </p:nvGrpSpPr>
          <p:grpSpPr>
            <a:xfrm>
              <a:off x="398342" y="7197917"/>
              <a:ext cx="6806753" cy="2961395"/>
              <a:chOff x="0" y="0"/>
              <a:chExt cx="9075671" cy="3948526"/>
            </a:xfrm>
          </p:grpSpPr>
          <p:grpSp>
            <p:nvGrpSpPr>
              <p:cNvPr id="30" name="Group 30"/>
              <p:cNvGrpSpPr/>
              <p:nvPr/>
            </p:nvGrpSpPr>
            <p:grpSpPr>
              <a:xfrm>
                <a:off x="0" y="0"/>
                <a:ext cx="4282856" cy="3948526"/>
                <a:chOff x="0" y="0"/>
                <a:chExt cx="3278610" cy="3022674"/>
              </a:xfrm>
            </p:grpSpPr>
            <p:sp>
              <p:nvSpPr>
                <p:cNvPr id="31" name="Freeform 31"/>
                <p:cNvSpPr/>
                <p:nvPr/>
              </p:nvSpPr>
              <p:spPr>
                <a:xfrm>
                  <a:off x="0" y="0"/>
                  <a:ext cx="3278610" cy="3022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8610" h="3022674">
                      <a:moveTo>
                        <a:pt x="0" y="0"/>
                      </a:moveTo>
                      <a:lnTo>
                        <a:pt x="3278610" y="0"/>
                      </a:lnTo>
                      <a:lnTo>
                        <a:pt x="3278610" y="3022674"/>
                      </a:lnTo>
                      <a:lnTo>
                        <a:pt x="0" y="3022674"/>
                      </a:lnTo>
                      <a:close/>
                    </a:path>
                  </a:pathLst>
                </a:custGeom>
                <a:solidFill>
                  <a:srgbClr val="F4F4F4"/>
                </a:solidFill>
              </p:spPr>
            </p:sp>
          </p:grpSp>
          <p:sp>
            <p:nvSpPr>
              <p:cNvPr id="32" name="TextBox 32"/>
              <p:cNvSpPr txBox="1"/>
              <p:nvPr/>
            </p:nvSpPr>
            <p:spPr>
              <a:xfrm>
                <a:off x="167579" y="89880"/>
                <a:ext cx="2242883" cy="22561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999" spc="99" dirty="0">
                    <a:solidFill>
                      <a:srgbClr val="000000"/>
                    </a:solidFill>
                    <a:latin typeface="Montserrat Medium" panose="00000600000000000000" pitchFamily="2" charset="0"/>
                  </a:rPr>
                  <a:t>NEW BUSINESS - </a:t>
                </a:r>
              </a:p>
            </p:txBody>
          </p:sp>
          <p:grpSp>
            <p:nvGrpSpPr>
              <p:cNvPr id="33" name="Group 33"/>
              <p:cNvGrpSpPr/>
              <p:nvPr/>
            </p:nvGrpSpPr>
            <p:grpSpPr>
              <a:xfrm>
                <a:off x="4792815" y="0"/>
                <a:ext cx="4282856" cy="1863041"/>
                <a:chOff x="0" y="0"/>
                <a:chExt cx="3278610" cy="1426194"/>
              </a:xfrm>
            </p:grpSpPr>
            <p:sp>
              <p:nvSpPr>
                <p:cNvPr id="34" name="Freeform 34"/>
                <p:cNvSpPr/>
                <p:nvPr/>
              </p:nvSpPr>
              <p:spPr>
                <a:xfrm>
                  <a:off x="0" y="0"/>
                  <a:ext cx="3278610" cy="14261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8610" h="1426194">
                      <a:moveTo>
                        <a:pt x="0" y="0"/>
                      </a:moveTo>
                      <a:lnTo>
                        <a:pt x="3278610" y="0"/>
                      </a:lnTo>
                      <a:lnTo>
                        <a:pt x="3278610" y="1426194"/>
                      </a:lnTo>
                      <a:lnTo>
                        <a:pt x="0" y="1426194"/>
                      </a:lnTo>
                      <a:close/>
                    </a:path>
                  </a:pathLst>
                </a:custGeom>
                <a:solidFill>
                  <a:srgbClr val="F4F4F4"/>
                </a:solidFill>
              </p:spPr>
            </p:sp>
          </p:grpSp>
          <p:sp>
            <p:nvSpPr>
              <p:cNvPr id="35" name="TextBox 35"/>
              <p:cNvSpPr txBox="1"/>
              <p:nvPr/>
            </p:nvSpPr>
            <p:spPr>
              <a:xfrm>
                <a:off x="4960394" y="89880"/>
                <a:ext cx="3652599" cy="22561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999" spc="99" dirty="0">
                    <a:solidFill>
                      <a:srgbClr val="000000"/>
                    </a:solidFill>
                    <a:latin typeface="Montserrat Medium" panose="00000600000000000000" pitchFamily="2" charset="0"/>
                  </a:rPr>
                  <a:t>OTHER BUSINESS - </a:t>
                </a:r>
              </a:p>
            </p:txBody>
          </p:sp>
          <p:grpSp>
            <p:nvGrpSpPr>
              <p:cNvPr id="36" name="Group 36"/>
              <p:cNvGrpSpPr/>
              <p:nvPr/>
            </p:nvGrpSpPr>
            <p:grpSpPr>
              <a:xfrm>
                <a:off x="4769954" y="2085485"/>
                <a:ext cx="4282856" cy="1863041"/>
                <a:chOff x="0" y="0"/>
                <a:chExt cx="3278610" cy="1426194"/>
              </a:xfrm>
            </p:grpSpPr>
            <p:sp>
              <p:nvSpPr>
                <p:cNvPr id="37" name="Freeform 37"/>
                <p:cNvSpPr/>
                <p:nvPr/>
              </p:nvSpPr>
              <p:spPr>
                <a:xfrm>
                  <a:off x="0" y="0"/>
                  <a:ext cx="3278610" cy="14261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8610" h="1426194">
                      <a:moveTo>
                        <a:pt x="0" y="0"/>
                      </a:moveTo>
                      <a:lnTo>
                        <a:pt x="3278610" y="0"/>
                      </a:lnTo>
                      <a:lnTo>
                        <a:pt x="3278610" y="1426194"/>
                      </a:lnTo>
                      <a:lnTo>
                        <a:pt x="0" y="1426194"/>
                      </a:lnTo>
                      <a:close/>
                    </a:path>
                  </a:pathLst>
                </a:custGeom>
                <a:solidFill>
                  <a:srgbClr val="F4F4F4"/>
                </a:solidFill>
              </p:spPr>
            </p:sp>
          </p:grpSp>
          <p:sp>
            <p:nvSpPr>
              <p:cNvPr id="38" name="TextBox 38"/>
              <p:cNvSpPr txBox="1"/>
              <p:nvPr/>
            </p:nvSpPr>
            <p:spPr>
              <a:xfrm>
                <a:off x="4937534" y="2175365"/>
                <a:ext cx="3652599" cy="22561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999" spc="99" dirty="0">
                    <a:solidFill>
                      <a:srgbClr val="000000"/>
                    </a:solidFill>
                    <a:latin typeface="Montserrat Medium" panose="00000600000000000000" pitchFamily="2" charset="0"/>
                  </a:rPr>
                  <a:t>ADJOURMENT - </a:t>
                </a:r>
              </a:p>
            </p:txBody>
          </p:sp>
        </p:grpSp>
        <p:pic>
          <p:nvPicPr>
            <p:cNvPr id="39" name="Picture 39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989335" y="1052283"/>
              <a:ext cx="1198615" cy="25106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37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Arial</vt:lpstr>
      <vt:lpstr>Montserrat Medium</vt:lpstr>
      <vt:lpstr>Montserrat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minutes 4</dc:title>
  <cp:lastModifiedBy>Hương Tecpen</cp:lastModifiedBy>
  <cp:revision>4</cp:revision>
  <dcterms:created xsi:type="dcterms:W3CDTF">2006-08-16T00:00:00Z</dcterms:created>
  <dcterms:modified xsi:type="dcterms:W3CDTF">2021-10-28T09:52:11Z</dcterms:modified>
  <dc:identifier>DAEt_qhXVEU</dc:identifier>
</cp:coreProperties>
</file>