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BD31-CD8E-4ACF-A824-31861A9E270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5A0C-A0D6-481F-A8BC-6FA6AC1FC0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38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70B89D-CAE5-443C-98EB-62A6C177EE66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2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65E37-FD52-4E93-9DDB-1738981859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86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136A2-EF32-45A4-A11E-03EEA5D858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1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48841-A245-41CE-B3E9-2677516320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79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B1AF6-1216-4937-9EEB-7958956C43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60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70CF4-F951-4446-9A6E-3D6A7C109E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7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EC8D6-5594-4E30-A0EF-29E9E8503B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13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EFB9E-7784-4967-AA0E-E50841135E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81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95E85-6E86-4BA0-8AE6-A9626221D5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69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2E8E6-B5E2-449B-9C15-8FB5A3FF93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15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92C99-B219-4286-A12B-5F24FC3B17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1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F16B3-08C0-4404-AC8C-7AFFD073A25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263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E3525-4462-4D52-9352-F8C3C72B2FD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34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9762"/>
          </a:xfrm>
          <a:noFill/>
        </p:spPr>
        <p:txBody>
          <a:bodyPr/>
          <a:lstStyle/>
          <a:p>
            <a:pPr eaLnBrk="1" hangingPunct="1"/>
            <a:r>
              <a:rPr lang="en-US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PROCESS </a:t>
            </a:r>
            <a:r>
              <a:rPr lang="en-US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DIAGRAM</a:t>
            </a:r>
            <a:endParaRPr lang="en-US" sz="1200" b="1" baseline="30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5" name="Rectangle 111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229600" cy="5562600"/>
          </a:xfrm>
          <a:gradFill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C0C0C0"/>
                </a:solidFill>
              </a:rPr>
              <a:t>l</a:t>
            </a:r>
          </a:p>
        </p:txBody>
      </p:sp>
      <p:sp>
        <p:nvSpPr>
          <p:cNvPr id="3076" name="Rectangle 112"/>
          <p:cNvSpPr>
            <a:spLocks noChangeArrowheads="1"/>
          </p:cNvSpPr>
          <p:nvPr/>
        </p:nvSpPr>
        <p:spPr bwMode="auto">
          <a:xfrm>
            <a:off x="5791200" y="1371600"/>
            <a:ext cx="1371600" cy="838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A support order has not been established in the FRC.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077" name="Rectangle 113"/>
          <p:cNvSpPr>
            <a:spLocks noChangeArrowheads="1"/>
          </p:cNvSpPr>
          <p:nvPr/>
        </p:nvSpPr>
        <p:spPr bwMode="auto">
          <a:xfrm>
            <a:off x="8305800" y="1371600"/>
            <a:ext cx="1371600" cy="838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A support order has been established in the FRC.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078" name="Rectangle 114"/>
          <p:cNvSpPr>
            <a:spLocks noChangeArrowheads="1"/>
          </p:cNvSpPr>
          <p:nvPr/>
        </p:nvSpPr>
        <p:spPr bwMode="auto">
          <a:xfrm>
            <a:off x="2362200" y="1905000"/>
            <a:ext cx="1905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To obtain responsibility, IV-D agency gets verification that the NCP is a self-declared, continuing resident of that State (therefore, the State’s tribunal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may obtain jurisdiction) even though NCP is temporarily located elsewhere.</a:t>
            </a:r>
          </a:p>
        </p:txBody>
      </p:sp>
      <p:sp>
        <p:nvSpPr>
          <p:cNvPr id="3079" name="Rectangle 115"/>
          <p:cNvSpPr>
            <a:spLocks noChangeArrowheads="1"/>
          </p:cNvSpPr>
          <p:nvPr/>
        </p:nvSpPr>
        <p:spPr bwMode="auto">
          <a:xfrm>
            <a:off x="2362200" y="31242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IV-D agency makes determination whether service of process is needed.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080" name="Rectangle 116"/>
          <p:cNvSpPr>
            <a:spLocks noChangeArrowheads="1"/>
          </p:cNvSpPr>
          <p:nvPr/>
        </p:nvSpPr>
        <p:spPr bwMode="auto">
          <a:xfrm>
            <a:off x="5029200" y="28956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IV-D agency finds that there already is a support order entered in U.S.  (Support order may be in another jurisdiction).</a:t>
            </a:r>
          </a:p>
        </p:txBody>
      </p:sp>
      <p:sp>
        <p:nvSpPr>
          <p:cNvPr id="3081" name="Rectangle 117"/>
          <p:cNvSpPr>
            <a:spLocks noChangeArrowheads="1"/>
          </p:cNvSpPr>
          <p:nvPr/>
        </p:nvSpPr>
        <p:spPr bwMode="auto">
          <a:xfrm>
            <a:off x="4267200" y="33528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3082" name="Line 118"/>
          <p:cNvSpPr>
            <a:spLocks noChangeShapeType="1"/>
          </p:cNvSpPr>
          <p:nvPr/>
        </p:nvSpPr>
        <p:spPr bwMode="auto">
          <a:xfrm>
            <a:off x="42672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3" name="Rectangle 119"/>
          <p:cNvSpPr>
            <a:spLocks noChangeArrowheads="1"/>
          </p:cNvSpPr>
          <p:nvPr/>
        </p:nvSpPr>
        <p:spPr bwMode="auto">
          <a:xfrm>
            <a:off x="2971800" y="3657600"/>
            <a:ext cx="381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3084" name="Line 120"/>
          <p:cNvSpPr>
            <a:spLocks noChangeShapeType="1"/>
          </p:cNvSpPr>
          <p:nvPr/>
        </p:nvSpPr>
        <p:spPr bwMode="auto">
          <a:xfrm>
            <a:off x="33528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5" name="Rectangle 121"/>
          <p:cNvSpPr>
            <a:spLocks noChangeArrowheads="1"/>
          </p:cNvSpPr>
          <p:nvPr/>
        </p:nvSpPr>
        <p:spPr bwMode="auto">
          <a:xfrm>
            <a:off x="2362200" y="41910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</a:rPr>
              <a:t>IV-D agency uses the Federal Parent Locate Service to find out where the NCP is currently stationed and/or requests the NCP’s domiciliary State to get information from the Department of Defense.</a:t>
            </a:r>
          </a:p>
        </p:txBody>
      </p:sp>
      <p:sp>
        <p:nvSpPr>
          <p:cNvPr id="3086" name="Rectangle 122"/>
          <p:cNvSpPr>
            <a:spLocks noChangeArrowheads="1"/>
          </p:cNvSpPr>
          <p:nvPr/>
        </p:nvSpPr>
        <p:spPr bwMode="auto">
          <a:xfrm>
            <a:off x="4648200" y="3810000"/>
            <a:ext cx="1905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</a:rPr>
              <a:t>IV-D agency completes service of process abiding by local rules.</a:t>
            </a:r>
            <a:r>
              <a:rPr lang="en-CA" sz="800">
                <a:solidFill>
                  <a:srgbClr val="000000"/>
                </a:solidFill>
              </a:rPr>
              <a:t> </a:t>
            </a:r>
            <a:r>
              <a:rPr lang="en-US" sz="800">
                <a:solidFill>
                  <a:srgbClr val="000000"/>
                </a:solidFill>
              </a:rPr>
              <a:t>IV-D agency may be able to serve process via proof of delivery/receipt.  If local rules do not allow for this, personal service may be necessary. For assistance, each military base has a legal office that can advise the IV-D agency on how to best serve process on their military base.</a:t>
            </a:r>
            <a:r>
              <a:rPr lang="en-US" sz="800" baseline="30000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3087" name="Rectangle 123"/>
          <p:cNvSpPr>
            <a:spLocks noChangeArrowheads="1"/>
          </p:cNvSpPr>
          <p:nvPr/>
        </p:nvSpPr>
        <p:spPr bwMode="auto">
          <a:xfrm>
            <a:off x="8305800" y="2362200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FRC registers the foreign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 order by sending to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  NCP’s domiciliary State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IV-D agency.</a:t>
            </a:r>
            <a:endParaRPr lang="en-US" sz="800" baseline="30000">
              <a:solidFill>
                <a:srgbClr val="000000"/>
              </a:solidFill>
            </a:endParaRPr>
          </a:p>
        </p:txBody>
      </p:sp>
      <p:sp>
        <p:nvSpPr>
          <p:cNvPr id="3088" name="Rectangle 124"/>
          <p:cNvSpPr>
            <a:spLocks noChangeArrowheads="1"/>
          </p:cNvSpPr>
          <p:nvPr/>
        </p:nvSpPr>
        <p:spPr bwMode="auto">
          <a:xfrm>
            <a:off x="8305800" y="3200400"/>
            <a:ext cx="1371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CA" sz="800">
                <a:solidFill>
                  <a:srgbClr val="000000"/>
                </a:solidFill>
              </a:rPr>
              <a:t>Notice to nonregistering party is generally given by mail. May need to use Department of Defense information to find where NCP is currently stationed to serve notice.</a:t>
            </a:r>
            <a:r>
              <a:rPr lang="en-CA" sz="800" baseline="30000">
                <a:solidFill>
                  <a:srgbClr val="000000"/>
                </a:solidFill>
              </a:rPr>
              <a:t>12/13</a:t>
            </a:r>
            <a:endParaRPr lang="en-US" sz="800" baseline="30000">
              <a:solidFill>
                <a:srgbClr val="000000"/>
              </a:solidFill>
            </a:endParaRPr>
          </a:p>
        </p:txBody>
      </p:sp>
      <p:sp>
        <p:nvSpPr>
          <p:cNvPr id="3089" name="Rectangle 126"/>
          <p:cNvSpPr>
            <a:spLocks noChangeArrowheads="1"/>
          </p:cNvSpPr>
          <p:nvPr/>
        </p:nvSpPr>
        <p:spPr bwMode="auto">
          <a:xfrm>
            <a:off x="6858000" y="2819400"/>
            <a:ext cx="990600" cy="838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</a:rPr>
              <a:t>Enter order.</a:t>
            </a:r>
          </a:p>
        </p:txBody>
      </p:sp>
      <p:sp>
        <p:nvSpPr>
          <p:cNvPr id="3090" name="Line 127"/>
          <p:cNvSpPr>
            <a:spLocks noChangeShapeType="1"/>
          </p:cNvSpPr>
          <p:nvPr/>
        </p:nvSpPr>
        <p:spPr bwMode="auto">
          <a:xfrm flipH="1">
            <a:off x="42672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1" name="Line 128"/>
          <p:cNvSpPr>
            <a:spLocks noChangeShapeType="1"/>
          </p:cNvSpPr>
          <p:nvPr/>
        </p:nvSpPr>
        <p:spPr bwMode="auto">
          <a:xfrm>
            <a:off x="8991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2" name="Line 129"/>
          <p:cNvSpPr>
            <a:spLocks noChangeShapeType="1"/>
          </p:cNvSpPr>
          <p:nvPr/>
        </p:nvSpPr>
        <p:spPr bwMode="auto">
          <a:xfrm>
            <a:off x="89916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3" name="Line 130"/>
          <p:cNvSpPr>
            <a:spLocks noChangeShapeType="1"/>
          </p:cNvSpPr>
          <p:nvPr/>
        </p:nvSpPr>
        <p:spPr bwMode="auto">
          <a:xfrm flipH="1">
            <a:off x="7848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4" name="Line 131"/>
          <p:cNvSpPr>
            <a:spLocks noChangeShapeType="1"/>
          </p:cNvSpPr>
          <p:nvPr/>
        </p:nvSpPr>
        <p:spPr bwMode="auto">
          <a:xfrm>
            <a:off x="63246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5" name="Line 132"/>
          <p:cNvSpPr>
            <a:spLocks noChangeShapeType="1"/>
          </p:cNvSpPr>
          <p:nvPr/>
        </p:nvSpPr>
        <p:spPr bwMode="auto">
          <a:xfrm>
            <a:off x="42672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6" name="Line 133"/>
          <p:cNvSpPr>
            <a:spLocks noChangeShapeType="1"/>
          </p:cNvSpPr>
          <p:nvPr/>
        </p:nvSpPr>
        <p:spPr bwMode="auto">
          <a:xfrm>
            <a:off x="6553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7" name="Line 134"/>
          <p:cNvSpPr>
            <a:spLocks noChangeShapeType="1"/>
          </p:cNvSpPr>
          <p:nvPr/>
        </p:nvSpPr>
        <p:spPr bwMode="auto">
          <a:xfrm flipV="1">
            <a:off x="73914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98" name="Line 138"/>
          <p:cNvSpPr>
            <a:spLocks noChangeShapeType="1"/>
          </p:cNvSpPr>
          <p:nvPr/>
        </p:nvSpPr>
        <p:spPr bwMode="auto">
          <a:xfrm>
            <a:off x="33528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7139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PROCESS DIAGRAM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2016-08-17T06:11:54Z</dcterms:created>
  <dcterms:modified xsi:type="dcterms:W3CDTF">2021-09-08T07:17:27Z</dcterms:modified>
</cp:coreProperties>
</file>