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D36"/>
    <a:srgbClr val="C3A632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21" autoAdjust="0"/>
    <p:restoredTop sz="94660"/>
  </p:normalViewPr>
  <p:slideViewPr>
    <p:cSldViewPr snapToGrid="0">
      <p:cViewPr varScale="1">
        <p:scale>
          <a:sx n="54" d="100"/>
          <a:sy n="54" d="100"/>
        </p:scale>
        <p:origin x="207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7490-B8EF-4CFD-925F-31DA2DE99B0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180B-2A4E-4BF0-99C5-C768F08C1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91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7490-B8EF-4CFD-925F-31DA2DE99B0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180B-2A4E-4BF0-99C5-C768F08C1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28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7490-B8EF-4CFD-925F-31DA2DE99B0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180B-2A4E-4BF0-99C5-C768F08C1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03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7490-B8EF-4CFD-925F-31DA2DE99B0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180B-2A4E-4BF0-99C5-C768F08C1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55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7490-B8EF-4CFD-925F-31DA2DE99B0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180B-2A4E-4BF0-99C5-C768F08C1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81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7490-B8EF-4CFD-925F-31DA2DE99B0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180B-2A4E-4BF0-99C5-C768F08C1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188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7490-B8EF-4CFD-925F-31DA2DE99B0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180B-2A4E-4BF0-99C5-C768F08C1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07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7490-B8EF-4CFD-925F-31DA2DE99B0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180B-2A4E-4BF0-99C5-C768F08C1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84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7490-B8EF-4CFD-925F-31DA2DE99B0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180B-2A4E-4BF0-99C5-C768F08C1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89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7490-B8EF-4CFD-925F-31DA2DE99B0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180B-2A4E-4BF0-99C5-C768F08C1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81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7490-B8EF-4CFD-925F-31DA2DE99B0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180B-2A4E-4BF0-99C5-C768F08C1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72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87490-B8EF-4CFD-925F-31DA2DE99B0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1180B-2A4E-4BF0-99C5-C768F08C1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59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mplatelab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>
            <a:hlinkClick r:id="rId2"/>
            <a:extLst>
              <a:ext uri="{FF2B5EF4-FFF2-40B4-BE49-F238E27FC236}">
                <a16:creationId xmlns:a16="http://schemas.microsoft.com/office/drawing/2014/main" id="{875B4D1B-1ECF-488F-9573-9C2497DFAE05}"/>
              </a:ext>
            </a:extLst>
          </p:cNvPr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244" y="106173"/>
            <a:ext cx="904162" cy="199496"/>
          </a:xfrm>
          <a:prstGeom prst="rect">
            <a:avLst/>
          </a:prstGeom>
        </p:spPr>
      </p:pic>
      <p:sp>
        <p:nvSpPr>
          <p:cNvPr id="35" name="TextBox 84"/>
          <p:cNvSpPr txBox="1"/>
          <p:nvPr/>
        </p:nvSpPr>
        <p:spPr>
          <a:xfrm>
            <a:off x="5891290" y="10415922"/>
            <a:ext cx="1526540" cy="239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u="sng" kern="1200">
                <a:latin typeface="Legal LT Std Book" panose="02000503040000020004" pitchFamily="50" charset="0"/>
                <a:ea typeface="Calibri" panose="020F0502020204030204" pitchFamily="34" charset="0"/>
                <a:cs typeface="Segoe UI" panose="020B0502040204020203" pitchFamily="34" charset="0"/>
                <a:hlinkClick r:id="rId2"/>
              </a:rPr>
              <a:t>© TemplateLab.com</a:t>
            </a:r>
            <a:endParaRPr lang="en-GB" sz="1100">
              <a:latin typeface="Legal LT Std Book" panose="02000503040000020004" pitchFamily="50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520861" y="1191034"/>
            <a:ext cx="6480000" cy="0"/>
          </a:xfrm>
          <a:prstGeom prst="line">
            <a:avLst/>
          </a:prstGeom>
          <a:ln w="28575">
            <a:solidFill>
              <a:srgbClr val="C3A6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99135" y="856091"/>
            <a:ext cx="4445386" cy="334943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noAutofit/>
          </a:bodyPr>
          <a:lstStyle/>
          <a:p>
            <a:r>
              <a:rPr lang="sr-Latn-RS" sz="2000" smtClean="0">
                <a:solidFill>
                  <a:schemeClr val="bg1"/>
                </a:solidFill>
                <a:latin typeface="Legal LT Std Book" panose="02000503040000020004" pitchFamily="50" charset="0"/>
              </a:rPr>
              <a:t>TABLE OF CONTENTS</a:t>
            </a:r>
            <a:endParaRPr lang="en-GB" sz="2000">
              <a:solidFill>
                <a:schemeClr val="bg1"/>
              </a:solidFill>
              <a:latin typeface="Legal LT Std Book" panose="02000503040000020004" pitchFamily="50" charset="0"/>
            </a:endParaRPr>
          </a:p>
        </p:txBody>
      </p:sp>
      <p:grpSp>
        <p:nvGrpSpPr>
          <p:cNvPr id="215" name="Group 214"/>
          <p:cNvGrpSpPr/>
          <p:nvPr/>
        </p:nvGrpSpPr>
        <p:grpSpPr>
          <a:xfrm>
            <a:off x="318135" y="2636243"/>
            <a:ext cx="3122665" cy="3272584"/>
            <a:chOff x="318135" y="3410435"/>
            <a:chExt cx="3122665" cy="3272584"/>
          </a:xfrm>
        </p:grpSpPr>
        <p:grpSp>
          <p:nvGrpSpPr>
            <p:cNvPr id="39" name="Group 38"/>
            <p:cNvGrpSpPr/>
            <p:nvPr/>
          </p:nvGrpSpPr>
          <p:grpSpPr>
            <a:xfrm>
              <a:off x="318135" y="3410435"/>
              <a:ext cx="3122665" cy="241400"/>
              <a:chOff x="699135" y="3428723"/>
              <a:chExt cx="3122665" cy="24140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699135" y="3428723"/>
                <a:ext cx="401954" cy="216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sr-Latn-RS" sz="1400" smtClean="0">
                    <a:solidFill>
                      <a:srgbClr val="C3A632"/>
                    </a:solidFill>
                    <a:latin typeface="Bahnschrift" panose="020B0502040204020203" pitchFamily="34" charset="0"/>
                  </a:rPr>
                  <a:t>2</a:t>
                </a:r>
                <a:endParaRPr lang="en-GB" sz="1400">
                  <a:solidFill>
                    <a:srgbClr val="C3A632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193800" y="3454123"/>
                <a:ext cx="2628000" cy="216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r>
                  <a:rPr lang="sr-Latn-RS" sz="1400" smtClean="0">
                    <a:solidFill>
                      <a:srgbClr val="C3A632"/>
                    </a:solidFill>
                    <a:latin typeface="Legal LT Std Book" panose="02000503040000020004" pitchFamily="50" charset="0"/>
                  </a:rPr>
                  <a:t>INTERNATIONAL ARBITRATION</a:t>
                </a:r>
                <a:endParaRPr lang="en-GB" sz="1400">
                  <a:solidFill>
                    <a:srgbClr val="C3A632"/>
                  </a:solidFill>
                  <a:latin typeface="Legal LT Std Book" panose="02000503040000020004" pitchFamily="50" charset="0"/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318136" y="3690570"/>
              <a:ext cx="2826384" cy="394153"/>
              <a:chOff x="699136" y="3708858"/>
              <a:chExt cx="2826384" cy="394153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sr-Latn-RS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The difference between arbitration and other methods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99136" y="370885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sr-Latn-RS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4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>
              <a:off x="318136" y="4135049"/>
              <a:ext cx="2826384" cy="382723"/>
              <a:chOff x="699136" y="3720288"/>
              <a:chExt cx="2826384" cy="382723"/>
            </a:xfrm>
          </p:grpSpPr>
          <p:sp>
            <p:nvSpPr>
              <p:cNvPr id="180" name="TextBox 179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sr-Latn-RS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Why to use international arbitration and how it helps us?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181" name="TextBox 180"/>
              <p:cNvSpPr txBox="1"/>
              <p:nvPr/>
            </p:nvSpPr>
            <p:spPr>
              <a:xfrm>
                <a:off x="699136" y="372028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sr-Latn-RS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7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318136" y="4564288"/>
              <a:ext cx="2826384" cy="386533"/>
              <a:chOff x="699136" y="3716478"/>
              <a:chExt cx="2826384" cy="386533"/>
            </a:xfrm>
          </p:grpSpPr>
          <p:sp>
            <p:nvSpPr>
              <p:cNvPr id="183" name="TextBox 182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sr-Latn-RS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Different types of international arbitration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699136" y="371647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sr-Latn-RS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8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318136" y="4993527"/>
              <a:ext cx="2826384" cy="390343"/>
              <a:chOff x="699136" y="3712668"/>
              <a:chExt cx="2826384" cy="390343"/>
            </a:xfrm>
          </p:grpSpPr>
          <p:sp>
            <p:nvSpPr>
              <p:cNvPr id="186" name="TextBox 185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sr-Latn-RS" sz="110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Maecenas porttitor </a:t>
                </a:r>
                <a:r>
                  <a:rPr lang="sr-Latn-RS" sz="110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congue </a:t>
                </a:r>
                <a:r>
                  <a:rPr lang="sr-Latn-RS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massa usce posuere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>
                <a:off x="699136" y="371266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sr-Latn-RS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11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  <p:grpSp>
          <p:nvGrpSpPr>
            <p:cNvPr id="188" name="Group 187"/>
            <p:cNvGrpSpPr/>
            <p:nvPr/>
          </p:nvGrpSpPr>
          <p:grpSpPr>
            <a:xfrm>
              <a:off x="318136" y="5422766"/>
              <a:ext cx="2826384" cy="394153"/>
              <a:chOff x="699136" y="3708858"/>
              <a:chExt cx="2826384" cy="394153"/>
            </a:xfrm>
          </p:grpSpPr>
          <p:sp>
            <p:nvSpPr>
              <p:cNvPr id="189" name="TextBox 188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sr-Latn-RS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Ma</a:t>
                </a:r>
                <a:r>
                  <a:rPr lang="es-ES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gna </a:t>
                </a:r>
                <a:r>
                  <a:rPr lang="es-ES" sz="110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sed </a:t>
                </a:r>
                <a:r>
                  <a:rPr lang="es-ES" sz="110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pulvinar </a:t>
                </a:r>
                <a:r>
                  <a:rPr lang="es-ES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ultricies </a:t>
                </a:r>
                <a:r>
                  <a:rPr lang="es-ES" sz="110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purus lectus 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699136" y="370885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sr-Latn-RS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14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  <p:grpSp>
          <p:nvGrpSpPr>
            <p:cNvPr id="191" name="Group 190"/>
            <p:cNvGrpSpPr/>
            <p:nvPr/>
          </p:nvGrpSpPr>
          <p:grpSpPr>
            <a:xfrm>
              <a:off x="318136" y="5857720"/>
              <a:ext cx="2826384" cy="392248"/>
              <a:chOff x="699136" y="3710763"/>
              <a:chExt cx="2826384" cy="392248"/>
            </a:xfrm>
          </p:grpSpPr>
          <p:sp>
            <p:nvSpPr>
              <p:cNvPr id="192" name="TextBox 191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it-IT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Malesuada </a:t>
                </a:r>
                <a:r>
                  <a:rPr lang="it-IT" sz="110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libero, sit amet </a:t>
                </a:r>
                <a:r>
                  <a:rPr lang="it-IT" sz="110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commodo </a:t>
                </a:r>
                <a:r>
                  <a:rPr lang="sr-Latn-RS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purus lectus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699136" y="3710763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sr-Latn-RS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16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  <p:grpSp>
          <p:nvGrpSpPr>
            <p:cNvPr id="194" name="Group 193"/>
            <p:cNvGrpSpPr/>
            <p:nvPr/>
          </p:nvGrpSpPr>
          <p:grpSpPr>
            <a:xfrm>
              <a:off x="318136" y="6292676"/>
              <a:ext cx="2826384" cy="390343"/>
              <a:chOff x="699136" y="3712668"/>
              <a:chExt cx="2826384" cy="390343"/>
            </a:xfrm>
          </p:grpSpPr>
          <p:sp>
            <p:nvSpPr>
              <p:cNvPr id="195" name="TextBox 194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sr-Latn-RS" sz="110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Nunc viverra </a:t>
                </a:r>
                <a:r>
                  <a:rPr lang="sr-Latn-RS" sz="110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imperdiet </a:t>
                </a:r>
                <a:r>
                  <a:rPr lang="sr-Latn-RS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enim fusce est tiampe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196" name="TextBox 195"/>
              <p:cNvSpPr txBox="1"/>
              <p:nvPr/>
            </p:nvSpPr>
            <p:spPr>
              <a:xfrm>
                <a:off x="699136" y="371266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sr-Latn-RS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22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</p:grpSp>
      <p:grpSp>
        <p:nvGrpSpPr>
          <p:cNvPr id="305" name="Group 304"/>
          <p:cNvGrpSpPr/>
          <p:nvPr/>
        </p:nvGrpSpPr>
        <p:grpSpPr>
          <a:xfrm>
            <a:off x="318135" y="6245668"/>
            <a:ext cx="3122665" cy="1540386"/>
            <a:chOff x="318135" y="3410435"/>
            <a:chExt cx="3122665" cy="1540386"/>
          </a:xfrm>
        </p:grpSpPr>
        <p:grpSp>
          <p:nvGrpSpPr>
            <p:cNvPr id="306" name="Group 305"/>
            <p:cNvGrpSpPr/>
            <p:nvPr/>
          </p:nvGrpSpPr>
          <p:grpSpPr>
            <a:xfrm>
              <a:off x="318135" y="3410435"/>
              <a:ext cx="3122665" cy="241400"/>
              <a:chOff x="699135" y="3428723"/>
              <a:chExt cx="3122665" cy="241400"/>
            </a:xfrm>
          </p:grpSpPr>
          <p:sp>
            <p:nvSpPr>
              <p:cNvPr id="328" name="TextBox 327"/>
              <p:cNvSpPr txBox="1"/>
              <p:nvPr/>
            </p:nvSpPr>
            <p:spPr>
              <a:xfrm>
                <a:off x="699135" y="3428723"/>
                <a:ext cx="401954" cy="216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sr-Latn-RS" sz="1400" smtClean="0">
                    <a:solidFill>
                      <a:srgbClr val="C3A632"/>
                    </a:solidFill>
                    <a:latin typeface="Bahnschrift" panose="020B0502040204020203" pitchFamily="34" charset="0"/>
                  </a:rPr>
                  <a:t>26</a:t>
                </a:r>
                <a:endParaRPr lang="en-GB" sz="1400">
                  <a:solidFill>
                    <a:srgbClr val="C3A632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329" name="TextBox 328"/>
              <p:cNvSpPr txBox="1"/>
              <p:nvPr/>
            </p:nvSpPr>
            <p:spPr>
              <a:xfrm>
                <a:off x="1193800" y="3454123"/>
                <a:ext cx="2628000" cy="216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r>
                  <a:rPr lang="sr-Latn-RS" sz="1400" smtClean="0">
                    <a:solidFill>
                      <a:srgbClr val="C3A632"/>
                    </a:solidFill>
                    <a:latin typeface="Legal LT Std Book" panose="02000503040000020004" pitchFamily="50" charset="0"/>
                  </a:rPr>
                  <a:t>THE LEGAL FRAMEWORK</a:t>
                </a:r>
                <a:endParaRPr lang="en-GB" sz="1400">
                  <a:solidFill>
                    <a:srgbClr val="C3A632"/>
                  </a:solidFill>
                  <a:latin typeface="Legal LT Std Book" panose="02000503040000020004" pitchFamily="50" charset="0"/>
                </a:endParaRPr>
              </a:p>
            </p:txBody>
          </p:sp>
        </p:grpSp>
        <p:grpSp>
          <p:nvGrpSpPr>
            <p:cNvPr id="307" name="Group 306"/>
            <p:cNvGrpSpPr/>
            <p:nvPr/>
          </p:nvGrpSpPr>
          <p:grpSpPr>
            <a:xfrm>
              <a:off x="318136" y="3690570"/>
              <a:ext cx="2826384" cy="394153"/>
              <a:chOff x="699136" y="3708858"/>
              <a:chExt cx="2826384" cy="394153"/>
            </a:xfrm>
          </p:grpSpPr>
          <p:sp>
            <p:nvSpPr>
              <p:cNvPr id="326" name="TextBox 325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sr-Latn-RS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The New York Convention and its references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327" name="TextBox 326"/>
              <p:cNvSpPr txBox="1"/>
              <p:nvPr/>
            </p:nvSpPr>
            <p:spPr>
              <a:xfrm>
                <a:off x="699136" y="370885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sr-Latn-RS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31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  <p:grpSp>
          <p:nvGrpSpPr>
            <p:cNvPr id="308" name="Group 307"/>
            <p:cNvGrpSpPr/>
            <p:nvPr/>
          </p:nvGrpSpPr>
          <p:grpSpPr>
            <a:xfrm>
              <a:off x="318136" y="4135049"/>
              <a:ext cx="2826384" cy="382723"/>
              <a:chOff x="699136" y="3720288"/>
              <a:chExt cx="2826384" cy="382723"/>
            </a:xfrm>
          </p:grpSpPr>
          <p:sp>
            <p:nvSpPr>
              <p:cNvPr id="324" name="TextBox 323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sr-Latn-RS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National arbitration laws and how to know which one applies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325" name="TextBox 324"/>
              <p:cNvSpPr txBox="1"/>
              <p:nvPr/>
            </p:nvSpPr>
            <p:spPr>
              <a:xfrm>
                <a:off x="699136" y="372028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sr-Latn-RS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33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  <p:grpSp>
          <p:nvGrpSpPr>
            <p:cNvPr id="309" name="Group 308"/>
            <p:cNvGrpSpPr/>
            <p:nvPr/>
          </p:nvGrpSpPr>
          <p:grpSpPr>
            <a:xfrm>
              <a:off x="318136" y="4564288"/>
              <a:ext cx="2826384" cy="386533"/>
              <a:chOff x="699136" y="3716478"/>
              <a:chExt cx="2826384" cy="386533"/>
            </a:xfrm>
          </p:grpSpPr>
          <p:sp>
            <p:nvSpPr>
              <p:cNvPr id="322" name="TextBox 321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sr-Latn-RS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Major institutonal arbitration rules apllicable in U.S. 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323" name="TextBox 322"/>
              <p:cNvSpPr txBox="1"/>
              <p:nvPr/>
            </p:nvSpPr>
            <p:spPr>
              <a:xfrm>
                <a:off x="699136" y="371647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sr-Latn-RS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36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</p:grpSp>
      <p:grpSp>
        <p:nvGrpSpPr>
          <p:cNvPr id="343" name="Group 342"/>
          <p:cNvGrpSpPr/>
          <p:nvPr/>
        </p:nvGrpSpPr>
        <p:grpSpPr>
          <a:xfrm>
            <a:off x="318135" y="8123058"/>
            <a:ext cx="3122665" cy="1540386"/>
            <a:chOff x="318135" y="3410435"/>
            <a:chExt cx="3122665" cy="1540386"/>
          </a:xfrm>
        </p:grpSpPr>
        <p:grpSp>
          <p:nvGrpSpPr>
            <p:cNvPr id="344" name="Group 343"/>
            <p:cNvGrpSpPr/>
            <p:nvPr/>
          </p:nvGrpSpPr>
          <p:grpSpPr>
            <a:xfrm>
              <a:off x="318135" y="3410435"/>
              <a:ext cx="3122665" cy="241400"/>
              <a:chOff x="699135" y="3428723"/>
              <a:chExt cx="3122665" cy="241400"/>
            </a:xfrm>
          </p:grpSpPr>
          <p:sp>
            <p:nvSpPr>
              <p:cNvPr id="354" name="TextBox 353"/>
              <p:cNvSpPr txBox="1"/>
              <p:nvPr/>
            </p:nvSpPr>
            <p:spPr>
              <a:xfrm>
                <a:off x="699135" y="3428723"/>
                <a:ext cx="401954" cy="216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sr-Latn-RS" sz="1400" smtClean="0">
                    <a:solidFill>
                      <a:srgbClr val="C3A632"/>
                    </a:solidFill>
                    <a:latin typeface="Bahnschrift" panose="020B0502040204020203" pitchFamily="34" charset="0"/>
                  </a:rPr>
                  <a:t>41</a:t>
                </a:r>
                <a:endParaRPr lang="en-GB" sz="1400">
                  <a:solidFill>
                    <a:srgbClr val="C3A632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355" name="TextBox 354"/>
              <p:cNvSpPr txBox="1"/>
              <p:nvPr/>
            </p:nvSpPr>
            <p:spPr>
              <a:xfrm>
                <a:off x="1193800" y="3454123"/>
                <a:ext cx="2628000" cy="216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r>
                  <a:rPr lang="sr-Latn-RS" sz="1400" smtClean="0">
                    <a:solidFill>
                      <a:srgbClr val="C3A632"/>
                    </a:solidFill>
                    <a:latin typeface="Legal LT Std Book" panose="02000503040000020004" pitchFamily="50" charset="0"/>
                  </a:rPr>
                  <a:t>AGREEING TO ARBITRATION</a:t>
                </a:r>
                <a:endParaRPr lang="en-GB" sz="1400">
                  <a:solidFill>
                    <a:srgbClr val="C3A632"/>
                  </a:solidFill>
                  <a:latin typeface="Legal LT Std Book" panose="02000503040000020004" pitchFamily="50" charset="0"/>
                </a:endParaRPr>
              </a:p>
            </p:txBody>
          </p:sp>
        </p:grpSp>
        <p:grpSp>
          <p:nvGrpSpPr>
            <p:cNvPr id="345" name="Group 344"/>
            <p:cNvGrpSpPr/>
            <p:nvPr/>
          </p:nvGrpSpPr>
          <p:grpSpPr>
            <a:xfrm>
              <a:off x="318136" y="3690570"/>
              <a:ext cx="2826384" cy="394153"/>
              <a:chOff x="699136" y="3708858"/>
              <a:chExt cx="2826384" cy="394153"/>
            </a:xfrm>
          </p:grpSpPr>
          <p:sp>
            <p:nvSpPr>
              <p:cNvPr id="352" name="TextBox 351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sr-Latn-RS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The arbitration agreement and when to sign it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353" name="TextBox 352"/>
              <p:cNvSpPr txBox="1"/>
              <p:nvPr/>
            </p:nvSpPr>
            <p:spPr>
              <a:xfrm>
                <a:off x="699136" y="370885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en-GB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47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  <p:grpSp>
          <p:nvGrpSpPr>
            <p:cNvPr id="346" name="Group 345"/>
            <p:cNvGrpSpPr/>
            <p:nvPr/>
          </p:nvGrpSpPr>
          <p:grpSpPr>
            <a:xfrm>
              <a:off x="318136" y="4135049"/>
              <a:ext cx="2826384" cy="382723"/>
              <a:chOff x="699136" y="3720288"/>
              <a:chExt cx="2826384" cy="382723"/>
            </a:xfrm>
          </p:grpSpPr>
          <p:sp>
            <p:nvSpPr>
              <p:cNvPr id="350" name="TextBox 349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sr-Latn-RS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The legal effect of agreeing to arbitration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351" name="TextBox 350"/>
              <p:cNvSpPr txBox="1"/>
              <p:nvPr/>
            </p:nvSpPr>
            <p:spPr>
              <a:xfrm>
                <a:off x="699136" y="372028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en-GB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51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  <p:grpSp>
          <p:nvGrpSpPr>
            <p:cNvPr id="347" name="Group 346"/>
            <p:cNvGrpSpPr/>
            <p:nvPr/>
          </p:nvGrpSpPr>
          <p:grpSpPr>
            <a:xfrm>
              <a:off x="318136" y="4564288"/>
              <a:ext cx="2826384" cy="386533"/>
              <a:chOff x="699136" y="3716478"/>
              <a:chExt cx="2826384" cy="386533"/>
            </a:xfrm>
          </p:grpSpPr>
          <p:sp>
            <p:nvSpPr>
              <p:cNvPr id="348" name="TextBox 347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sr-Latn-RS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Jurisdiction and an arbitrator</a:t>
                </a:r>
                <a:r>
                  <a:rPr lang="en-GB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’s power du</a:t>
                </a:r>
                <a:r>
                  <a:rPr lang="sr-Latn-RS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r</a:t>
                </a:r>
                <a:r>
                  <a:rPr lang="en-GB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ing the case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349" name="TextBox 348"/>
              <p:cNvSpPr txBox="1"/>
              <p:nvPr/>
            </p:nvSpPr>
            <p:spPr>
              <a:xfrm>
                <a:off x="699136" y="371647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en-GB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59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</p:grpSp>
      <p:grpSp>
        <p:nvGrpSpPr>
          <p:cNvPr id="356" name="Group 355"/>
          <p:cNvGrpSpPr/>
          <p:nvPr/>
        </p:nvGrpSpPr>
        <p:grpSpPr>
          <a:xfrm>
            <a:off x="3878196" y="2661643"/>
            <a:ext cx="3122665" cy="1973435"/>
            <a:chOff x="318135" y="3410435"/>
            <a:chExt cx="3122665" cy="1973435"/>
          </a:xfrm>
        </p:grpSpPr>
        <p:grpSp>
          <p:nvGrpSpPr>
            <p:cNvPr id="357" name="Group 356"/>
            <p:cNvGrpSpPr/>
            <p:nvPr/>
          </p:nvGrpSpPr>
          <p:grpSpPr>
            <a:xfrm>
              <a:off x="318135" y="3410435"/>
              <a:ext cx="3122665" cy="241400"/>
              <a:chOff x="699135" y="3428723"/>
              <a:chExt cx="3122665" cy="241400"/>
            </a:xfrm>
          </p:grpSpPr>
          <p:sp>
            <p:nvSpPr>
              <p:cNvPr id="379" name="TextBox 378"/>
              <p:cNvSpPr txBox="1"/>
              <p:nvPr/>
            </p:nvSpPr>
            <p:spPr>
              <a:xfrm>
                <a:off x="699135" y="3428723"/>
                <a:ext cx="401954" cy="216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en-GB" sz="1400" smtClean="0">
                    <a:solidFill>
                      <a:srgbClr val="C3A632"/>
                    </a:solidFill>
                    <a:latin typeface="Bahnschrift" panose="020B0502040204020203" pitchFamily="34" charset="0"/>
                  </a:rPr>
                  <a:t>62</a:t>
                </a:r>
                <a:endParaRPr lang="en-GB" sz="1400">
                  <a:solidFill>
                    <a:srgbClr val="C3A632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380" name="TextBox 379"/>
              <p:cNvSpPr txBox="1"/>
              <p:nvPr/>
            </p:nvSpPr>
            <p:spPr>
              <a:xfrm>
                <a:off x="1193800" y="3454123"/>
                <a:ext cx="2628000" cy="216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r>
                  <a:rPr lang="en-GB" sz="1400" smtClean="0">
                    <a:solidFill>
                      <a:srgbClr val="C3A632"/>
                    </a:solidFill>
                    <a:latin typeface="Legal LT Std Book" panose="02000503040000020004" pitchFamily="50" charset="0"/>
                  </a:rPr>
                  <a:t>DRAFTING ARBITRATION CLAUSES</a:t>
                </a:r>
                <a:endParaRPr lang="en-GB" sz="1400">
                  <a:solidFill>
                    <a:srgbClr val="C3A632"/>
                  </a:solidFill>
                  <a:latin typeface="Legal LT Std Book" panose="02000503040000020004" pitchFamily="50" charset="0"/>
                </a:endParaRPr>
              </a:p>
            </p:txBody>
          </p:sp>
        </p:grpSp>
        <p:grpSp>
          <p:nvGrpSpPr>
            <p:cNvPr id="358" name="Group 357"/>
            <p:cNvGrpSpPr/>
            <p:nvPr/>
          </p:nvGrpSpPr>
          <p:grpSpPr>
            <a:xfrm>
              <a:off x="318136" y="3690570"/>
              <a:ext cx="2826384" cy="394153"/>
              <a:chOff x="699136" y="3708858"/>
              <a:chExt cx="2826384" cy="394153"/>
            </a:xfrm>
          </p:grpSpPr>
          <p:sp>
            <p:nvSpPr>
              <p:cNvPr id="377" name="TextBox 376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en-GB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E</a:t>
                </a:r>
                <a:r>
                  <a:rPr lang="sr-Latn-RS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s</a:t>
                </a:r>
                <a:r>
                  <a:rPr lang="en-GB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sential matters to include in an arbitration clause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378" name="TextBox 377"/>
              <p:cNvSpPr txBox="1"/>
              <p:nvPr/>
            </p:nvSpPr>
            <p:spPr>
              <a:xfrm>
                <a:off x="699136" y="370885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en-GB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65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  <p:grpSp>
          <p:nvGrpSpPr>
            <p:cNvPr id="359" name="Group 358"/>
            <p:cNvGrpSpPr/>
            <p:nvPr/>
          </p:nvGrpSpPr>
          <p:grpSpPr>
            <a:xfrm>
              <a:off x="318136" y="4135049"/>
              <a:ext cx="2826384" cy="382723"/>
              <a:chOff x="699136" y="3720288"/>
              <a:chExt cx="2826384" cy="382723"/>
            </a:xfrm>
          </p:grpSpPr>
          <p:sp>
            <p:nvSpPr>
              <p:cNvPr id="375" name="TextBox 374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sr-Latn-RS" sz="110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Maecenas porttitor congue massa usce posuere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376" name="TextBox 375"/>
              <p:cNvSpPr txBox="1"/>
              <p:nvPr/>
            </p:nvSpPr>
            <p:spPr>
              <a:xfrm>
                <a:off x="699136" y="372028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en-GB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72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  <p:grpSp>
          <p:nvGrpSpPr>
            <p:cNvPr id="360" name="Group 359"/>
            <p:cNvGrpSpPr/>
            <p:nvPr/>
          </p:nvGrpSpPr>
          <p:grpSpPr>
            <a:xfrm>
              <a:off x="318136" y="4564288"/>
              <a:ext cx="2826384" cy="386533"/>
              <a:chOff x="699136" y="3716478"/>
              <a:chExt cx="2826384" cy="386533"/>
            </a:xfrm>
          </p:grpSpPr>
          <p:sp>
            <p:nvSpPr>
              <p:cNvPr id="373" name="TextBox 372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it-IT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Malesuada </a:t>
                </a:r>
                <a:r>
                  <a:rPr lang="it-IT" sz="110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libero, sit amet commodo </a:t>
                </a:r>
                <a:r>
                  <a:rPr lang="sr-Latn-RS" sz="110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purus lectus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374" name="TextBox 373"/>
              <p:cNvSpPr txBox="1"/>
              <p:nvPr/>
            </p:nvSpPr>
            <p:spPr>
              <a:xfrm>
                <a:off x="699136" y="371647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en-GB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75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  <p:grpSp>
          <p:nvGrpSpPr>
            <p:cNvPr id="361" name="Group 360"/>
            <p:cNvGrpSpPr/>
            <p:nvPr/>
          </p:nvGrpSpPr>
          <p:grpSpPr>
            <a:xfrm>
              <a:off x="318136" y="4993527"/>
              <a:ext cx="2826384" cy="390343"/>
              <a:chOff x="699136" y="3712668"/>
              <a:chExt cx="2826384" cy="390343"/>
            </a:xfrm>
          </p:grpSpPr>
          <p:sp>
            <p:nvSpPr>
              <p:cNvPr id="371" name="TextBox 370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sr-Latn-RS" sz="110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Nunc viverra imperdiet enim fusce est tiampe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372" name="TextBox 371"/>
              <p:cNvSpPr txBox="1"/>
              <p:nvPr/>
            </p:nvSpPr>
            <p:spPr>
              <a:xfrm>
                <a:off x="699136" y="371266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en-GB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81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</p:grpSp>
      <p:grpSp>
        <p:nvGrpSpPr>
          <p:cNvPr id="381" name="Group 380"/>
          <p:cNvGrpSpPr/>
          <p:nvPr/>
        </p:nvGrpSpPr>
        <p:grpSpPr>
          <a:xfrm>
            <a:off x="3878196" y="4968696"/>
            <a:ext cx="3122665" cy="1540386"/>
            <a:chOff x="318135" y="3410435"/>
            <a:chExt cx="3122665" cy="1540386"/>
          </a:xfrm>
        </p:grpSpPr>
        <p:grpSp>
          <p:nvGrpSpPr>
            <p:cNvPr id="382" name="Group 381"/>
            <p:cNvGrpSpPr/>
            <p:nvPr/>
          </p:nvGrpSpPr>
          <p:grpSpPr>
            <a:xfrm>
              <a:off x="318135" y="3410435"/>
              <a:ext cx="3122665" cy="241400"/>
              <a:chOff x="699135" y="3428723"/>
              <a:chExt cx="3122665" cy="241400"/>
            </a:xfrm>
          </p:grpSpPr>
          <p:sp>
            <p:nvSpPr>
              <p:cNvPr id="395" name="TextBox 394"/>
              <p:cNvSpPr txBox="1"/>
              <p:nvPr/>
            </p:nvSpPr>
            <p:spPr>
              <a:xfrm>
                <a:off x="699135" y="3428723"/>
                <a:ext cx="401954" cy="216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en-GB" sz="1400" smtClean="0">
                    <a:solidFill>
                      <a:srgbClr val="C3A632"/>
                    </a:solidFill>
                    <a:latin typeface="Bahnschrift" panose="020B0502040204020203" pitchFamily="34" charset="0"/>
                  </a:rPr>
                  <a:t>84</a:t>
                </a:r>
                <a:endParaRPr lang="en-GB" sz="1400">
                  <a:solidFill>
                    <a:srgbClr val="C3A632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396" name="TextBox 395"/>
              <p:cNvSpPr txBox="1"/>
              <p:nvPr/>
            </p:nvSpPr>
            <p:spPr>
              <a:xfrm>
                <a:off x="1193800" y="3454123"/>
                <a:ext cx="2628000" cy="216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r>
                  <a:rPr lang="en-GB" sz="1400" smtClean="0">
                    <a:solidFill>
                      <a:srgbClr val="C3A632"/>
                    </a:solidFill>
                    <a:latin typeface="Legal LT Std Book" panose="02000503040000020004" pitchFamily="50" charset="0"/>
                  </a:rPr>
                  <a:t>PRE-COMMENCEMENT</a:t>
                </a:r>
                <a:endParaRPr lang="en-GB" sz="1400">
                  <a:solidFill>
                    <a:srgbClr val="C3A632"/>
                  </a:solidFill>
                  <a:latin typeface="Legal LT Std Book" panose="02000503040000020004" pitchFamily="50" charset="0"/>
                </a:endParaRPr>
              </a:p>
            </p:txBody>
          </p:sp>
        </p:grpSp>
        <p:grpSp>
          <p:nvGrpSpPr>
            <p:cNvPr id="383" name="Group 382"/>
            <p:cNvGrpSpPr/>
            <p:nvPr/>
          </p:nvGrpSpPr>
          <p:grpSpPr>
            <a:xfrm>
              <a:off x="318136" y="3690570"/>
              <a:ext cx="2826384" cy="394153"/>
              <a:chOff x="699136" y="3708858"/>
              <a:chExt cx="2826384" cy="394153"/>
            </a:xfrm>
          </p:grpSpPr>
          <p:sp>
            <p:nvSpPr>
              <p:cNvPr id="393" name="TextBox 392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en-GB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E</a:t>
                </a:r>
                <a:r>
                  <a:rPr lang="sr-Latn-RS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s</a:t>
                </a:r>
                <a:r>
                  <a:rPr lang="en-GB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sential pre-commencement steps to be conducted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394" name="TextBox 393"/>
              <p:cNvSpPr txBox="1"/>
              <p:nvPr/>
            </p:nvSpPr>
            <p:spPr>
              <a:xfrm>
                <a:off x="699136" y="370885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en-GB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88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  <p:grpSp>
          <p:nvGrpSpPr>
            <p:cNvPr id="384" name="Group 383"/>
            <p:cNvGrpSpPr/>
            <p:nvPr/>
          </p:nvGrpSpPr>
          <p:grpSpPr>
            <a:xfrm>
              <a:off x="318136" y="4135049"/>
              <a:ext cx="2826384" cy="382723"/>
              <a:chOff x="699136" y="3720288"/>
              <a:chExt cx="2826384" cy="382723"/>
            </a:xfrm>
          </p:grpSpPr>
          <p:sp>
            <p:nvSpPr>
              <p:cNvPr id="391" name="TextBox 390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sr-Latn-RS" sz="110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Lorem ipsum dolor </a:t>
                </a:r>
                <a:r>
                  <a:rPr lang="sr-Latn-RS" sz="110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sit </a:t>
                </a:r>
                <a:r>
                  <a:rPr lang="sr-Latn-RS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amet consectet </a:t>
                </a:r>
                <a:r>
                  <a:rPr lang="sr-Latn-RS" sz="110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adipiscing elit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392" name="TextBox 391"/>
              <p:cNvSpPr txBox="1"/>
              <p:nvPr/>
            </p:nvSpPr>
            <p:spPr>
              <a:xfrm>
                <a:off x="699136" y="372028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en-GB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93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  <p:grpSp>
          <p:nvGrpSpPr>
            <p:cNvPr id="385" name="Group 384"/>
            <p:cNvGrpSpPr/>
            <p:nvPr/>
          </p:nvGrpSpPr>
          <p:grpSpPr>
            <a:xfrm>
              <a:off x="318136" y="4564288"/>
              <a:ext cx="2826384" cy="386533"/>
              <a:chOff x="699136" y="3716478"/>
              <a:chExt cx="2826384" cy="386533"/>
            </a:xfrm>
          </p:grpSpPr>
          <p:sp>
            <p:nvSpPr>
              <p:cNvPr id="389" name="TextBox 388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sr-Latn-RS" sz="110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Maecenas porttitor congue massa usce posuere</a:t>
                </a:r>
              </a:p>
            </p:txBody>
          </p:sp>
          <p:sp>
            <p:nvSpPr>
              <p:cNvPr id="390" name="TextBox 389"/>
              <p:cNvSpPr txBox="1"/>
              <p:nvPr/>
            </p:nvSpPr>
            <p:spPr>
              <a:xfrm>
                <a:off x="699136" y="371647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en-GB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99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</p:grpSp>
      <p:grpSp>
        <p:nvGrpSpPr>
          <p:cNvPr id="413" name="Group 412"/>
          <p:cNvGrpSpPr/>
          <p:nvPr/>
        </p:nvGrpSpPr>
        <p:grpSpPr>
          <a:xfrm>
            <a:off x="3878196" y="6826210"/>
            <a:ext cx="3122665" cy="2406484"/>
            <a:chOff x="318135" y="3410435"/>
            <a:chExt cx="3122665" cy="2406484"/>
          </a:xfrm>
        </p:grpSpPr>
        <p:grpSp>
          <p:nvGrpSpPr>
            <p:cNvPr id="414" name="Group 413"/>
            <p:cNvGrpSpPr/>
            <p:nvPr/>
          </p:nvGrpSpPr>
          <p:grpSpPr>
            <a:xfrm>
              <a:off x="318135" y="3410435"/>
              <a:ext cx="3122665" cy="241400"/>
              <a:chOff x="699135" y="3428723"/>
              <a:chExt cx="3122665" cy="241400"/>
            </a:xfrm>
          </p:grpSpPr>
          <p:sp>
            <p:nvSpPr>
              <p:cNvPr id="436" name="TextBox 435"/>
              <p:cNvSpPr txBox="1"/>
              <p:nvPr/>
            </p:nvSpPr>
            <p:spPr>
              <a:xfrm>
                <a:off x="699135" y="3428723"/>
                <a:ext cx="401954" cy="216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en-GB" sz="1400" smtClean="0">
                    <a:solidFill>
                      <a:srgbClr val="C3A632"/>
                    </a:solidFill>
                    <a:latin typeface="Bahnschrift" panose="020B0502040204020203" pitchFamily="34" charset="0"/>
                  </a:rPr>
                  <a:t>104</a:t>
                </a:r>
                <a:endParaRPr lang="en-GB" sz="1400">
                  <a:solidFill>
                    <a:srgbClr val="C3A632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437" name="TextBox 436"/>
              <p:cNvSpPr txBox="1"/>
              <p:nvPr/>
            </p:nvSpPr>
            <p:spPr>
              <a:xfrm>
                <a:off x="1193800" y="3454123"/>
                <a:ext cx="2628000" cy="216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r>
                  <a:rPr lang="en-GB" sz="1400" smtClean="0">
                    <a:solidFill>
                      <a:srgbClr val="C3A632"/>
                    </a:solidFill>
                    <a:latin typeface="Legal LT Std Book" panose="02000503040000020004" pitchFamily="50" charset="0"/>
                  </a:rPr>
                  <a:t>COMMENCING AN ARBITRATION</a:t>
                </a:r>
                <a:endParaRPr lang="en-GB" sz="1400">
                  <a:solidFill>
                    <a:srgbClr val="C3A632"/>
                  </a:solidFill>
                  <a:latin typeface="Legal LT Std Book" panose="02000503040000020004" pitchFamily="50" charset="0"/>
                </a:endParaRPr>
              </a:p>
            </p:txBody>
          </p:sp>
        </p:grpSp>
        <p:grpSp>
          <p:nvGrpSpPr>
            <p:cNvPr id="415" name="Group 414"/>
            <p:cNvGrpSpPr/>
            <p:nvPr/>
          </p:nvGrpSpPr>
          <p:grpSpPr>
            <a:xfrm>
              <a:off x="318136" y="3690570"/>
              <a:ext cx="2826384" cy="394153"/>
              <a:chOff x="699136" y="3708858"/>
              <a:chExt cx="2826384" cy="394153"/>
            </a:xfrm>
          </p:grpSpPr>
          <p:sp>
            <p:nvSpPr>
              <p:cNvPr id="434" name="TextBox 433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en-GB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Whether to be claimant or respondent during the process?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435" name="TextBox 434"/>
              <p:cNvSpPr txBox="1"/>
              <p:nvPr/>
            </p:nvSpPr>
            <p:spPr>
              <a:xfrm>
                <a:off x="699136" y="370885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en-GB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106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  <p:grpSp>
          <p:nvGrpSpPr>
            <p:cNvPr id="416" name="Group 415"/>
            <p:cNvGrpSpPr/>
            <p:nvPr/>
          </p:nvGrpSpPr>
          <p:grpSpPr>
            <a:xfrm>
              <a:off x="318136" y="4135049"/>
              <a:ext cx="2826384" cy="382723"/>
              <a:chOff x="699136" y="3720288"/>
              <a:chExt cx="2826384" cy="382723"/>
            </a:xfrm>
          </p:grpSpPr>
          <p:sp>
            <p:nvSpPr>
              <p:cNvPr id="432" name="TextBox 431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sr-Latn-RS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How to start an arbitration proceeding in the most effective way?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433" name="TextBox 432"/>
              <p:cNvSpPr txBox="1"/>
              <p:nvPr/>
            </p:nvSpPr>
            <p:spPr>
              <a:xfrm>
                <a:off x="699136" y="372028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en-GB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11</a:t>
                </a:r>
                <a:r>
                  <a:rPr lang="sr-Latn-RS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7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  <p:grpSp>
          <p:nvGrpSpPr>
            <p:cNvPr id="417" name="Group 416"/>
            <p:cNvGrpSpPr/>
            <p:nvPr/>
          </p:nvGrpSpPr>
          <p:grpSpPr>
            <a:xfrm>
              <a:off x="318136" y="4564288"/>
              <a:ext cx="2826384" cy="386533"/>
              <a:chOff x="699136" y="3716478"/>
              <a:chExt cx="2826384" cy="386533"/>
            </a:xfrm>
          </p:grpSpPr>
          <p:sp>
            <p:nvSpPr>
              <p:cNvPr id="430" name="TextBox 429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sr-Latn-RS" sz="110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Lorem ipsum dolor sit amet consectet adipiscing elit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431" name="TextBox 430"/>
              <p:cNvSpPr txBox="1"/>
              <p:nvPr/>
            </p:nvSpPr>
            <p:spPr>
              <a:xfrm>
                <a:off x="699136" y="371647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en-GB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12</a:t>
                </a:r>
                <a:r>
                  <a:rPr lang="sr-Latn-RS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8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  <p:grpSp>
          <p:nvGrpSpPr>
            <p:cNvPr id="418" name="Group 417"/>
            <p:cNvGrpSpPr/>
            <p:nvPr/>
          </p:nvGrpSpPr>
          <p:grpSpPr>
            <a:xfrm>
              <a:off x="318136" y="4993527"/>
              <a:ext cx="2826384" cy="390343"/>
              <a:chOff x="699136" y="3712668"/>
              <a:chExt cx="2826384" cy="390343"/>
            </a:xfrm>
          </p:grpSpPr>
          <p:sp>
            <p:nvSpPr>
              <p:cNvPr id="428" name="TextBox 427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sr-Latn-RS" sz="110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Maecenas porttitor </a:t>
                </a:r>
                <a:r>
                  <a:rPr lang="sr-Latn-RS" sz="110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congue </a:t>
                </a:r>
                <a:r>
                  <a:rPr lang="sr-Latn-RS" sz="1100" smtClean="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massa usce posuere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429" name="TextBox 428"/>
              <p:cNvSpPr txBox="1"/>
              <p:nvPr/>
            </p:nvSpPr>
            <p:spPr>
              <a:xfrm>
                <a:off x="699136" y="371266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en-GB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131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  <p:grpSp>
          <p:nvGrpSpPr>
            <p:cNvPr id="419" name="Group 418"/>
            <p:cNvGrpSpPr/>
            <p:nvPr/>
          </p:nvGrpSpPr>
          <p:grpSpPr>
            <a:xfrm>
              <a:off x="318136" y="5422766"/>
              <a:ext cx="2826384" cy="394153"/>
              <a:chOff x="699136" y="3708858"/>
              <a:chExt cx="2826384" cy="394153"/>
            </a:xfrm>
          </p:grpSpPr>
          <p:sp>
            <p:nvSpPr>
              <p:cNvPr id="426" name="TextBox 425"/>
              <p:cNvSpPr txBox="1"/>
              <p:nvPr/>
            </p:nvSpPr>
            <p:spPr>
              <a:xfrm>
                <a:off x="1209040" y="3754121"/>
                <a:ext cx="2316480" cy="34889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noAutofit/>
              </a:bodyPr>
              <a:lstStyle/>
              <a:p>
                <a:r>
                  <a:rPr lang="sr-Latn-RS" sz="110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Ma</a:t>
                </a:r>
                <a:r>
                  <a:rPr lang="es-ES" sz="1100">
                    <a:solidFill>
                      <a:schemeClr val="bg1"/>
                    </a:solidFill>
                    <a:latin typeface="Legal LT Std Book" panose="02000503040000020004" pitchFamily="50" charset="0"/>
                  </a:rPr>
                  <a:t>gna sed pulvinar ultricies purus lectus </a:t>
                </a:r>
                <a:endParaRPr lang="en-GB" sz="1100">
                  <a:solidFill>
                    <a:schemeClr val="bg1"/>
                  </a:solidFill>
                  <a:latin typeface="Legal LT Std Book" panose="02000503040000020004" pitchFamily="50" charset="0"/>
                </a:endParaRPr>
              </a:p>
            </p:txBody>
          </p:sp>
          <p:sp>
            <p:nvSpPr>
              <p:cNvPr id="427" name="TextBox 426"/>
              <p:cNvSpPr txBox="1"/>
              <p:nvPr/>
            </p:nvSpPr>
            <p:spPr>
              <a:xfrm>
                <a:off x="699136" y="3708858"/>
                <a:ext cx="401953" cy="288000"/>
              </a:xfrm>
              <a:prstGeom prst="rect">
                <a:avLst/>
              </a:prstGeom>
              <a:noFill/>
            </p:spPr>
            <p:txBody>
              <a:bodyPr wrap="square" lIns="0" tIns="36000" rIns="0" bIns="36000" rtlCol="0" anchor="ctr" anchorCtr="0">
                <a:noAutofit/>
              </a:bodyPr>
              <a:lstStyle/>
              <a:p>
                <a:pPr algn="r"/>
                <a:r>
                  <a:rPr lang="sr-Latn-RS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1</a:t>
                </a:r>
                <a:r>
                  <a:rPr lang="en-GB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3</a:t>
                </a:r>
                <a:r>
                  <a:rPr lang="sr-Latn-RS" sz="1200" smtClean="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4</a:t>
                </a:r>
                <a:endParaRPr lang="en-GB" sz="12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3155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253</Words>
  <Application>Microsoft Office PowerPoint</Application>
  <PresentationFormat>Custom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Bahnschrift</vt:lpstr>
      <vt:lpstr>Calibri</vt:lpstr>
      <vt:lpstr>Calibri Light</vt:lpstr>
      <vt:lpstr>Legal LT Std Book</vt:lpstr>
      <vt:lpstr>Segoe UI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15</cp:revision>
  <dcterms:created xsi:type="dcterms:W3CDTF">2021-04-28T19:17:37Z</dcterms:created>
  <dcterms:modified xsi:type="dcterms:W3CDTF">2021-05-13T12:40:22Z</dcterms:modified>
</cp:coreProperties>
</file>