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2B2D"/>
    <a:srgbClr val="D8514E"/>
    <a:srgbClr val="2EA8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25" d="100"/>
          <a:sy n="125" d="100"/>
        </p:scale>
        <p:origin x="806" y="-473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US" smtClean="0"/>
              <a:t>Click to edit Master title style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512B30F-6243-4F20-AF18-3E33E51C988D}" type="datetimeFigureOut">
              <a:rPr lang="en-GB" smtClean="0"/>
              <a:t>27/10/2020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FF4543-0EAE-48AC-A952-CC813EE5FF72}" type="slidenum">
              <a:rPr lang="en-GB" smtClean="0"/>
              <a:t>‹#›</a:t>
            </a:fld>
            <a:endParaRPr lang="en-GB"/>
          </a:p>
        </p:txBody>
      </p:sp>
    </p:spTree>
    <p:extLst>
      <p:ext uri="{BB962C8B-B14F-4D97-AF65-F5344CB8AC3E}">
        <p14:creationId xmlns:p14="http://schemas.microsoft.com/office/powerpoint/2010/main" val="2339168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12B30F-6243-4F20-AF18-3E33E51C988D}" type="datetimeFigureOut">
              <a:rPr lang="en-GB" smtClean="0"/>
              <a:t>27/10/2020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FF4543-0EAE-48AC-A952-CC813EE5FF72}" type="slidenum">
              <a:rPr lang="en-GB" smtClean="0"/>
              <a:t>‹#›</a:t>
            </a:fld>
            <a:endParaRPr lang="en-GB"/>
          </a:p>
        </p:txBody>
      </p:sp>
    </p:spTree>
    <p:extLst>
      <p:ext uri="{BB962C8B-B14F-4D97-AF65-F5344CB8AC3E}">
        <p14:creationId xmlns:p14="http://schemas.microsoft.com/office/powerpoint/2010/main" val="4104311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12B30F-6243-4F20-AF18-3E33E51C988D}" type="datetimeFigureOut">
              <a:rPr lang="en-GB" smtClean="0"/>
              <a:t>27/10/2020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FF4543-0EAE-48AC-A952-CC813EE5FF72}" type="slidenum">
              <a:rPr lang="en-GB" smtClean="0"/>
              <a:t>‹#›</a:t>
            </a:fld>
            <a:endParaRPr lang="en-GB"/>
          </a:p>
        </p:txBody>
      </p:sp>
    </p:spTree>
    <p:extLst>
      <p:ext uri="{BB962C8B-B14F-4D97-AF65-F5344CB8AC3E}">
        <p14:creationId xmlns:p14="http://schemas.microsoft.com/office/powerpoint/2010/main" val="4008140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12B30F-6243-4F20-AF18-3E33E51C988D}" type="datetimeFigureOut">
              <a:rPr lang="en-GB" smtClean="0"/>
              <a:t>27/10/2020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FF4543-0EAE-48AC-A952-CC813EE5FF72}" type="slidenum">
              <a:rPr lang="en-GB" smtClean="0"/>
              <a:t>‹#›</a:t>
            </a:fld>
            <a:endParaRPr lang="en-GB"/>
          </a:p>
        </p:txBody>
      </p:sp>
    </p:spTree>
    <p:extLst>
      <p:ext uri="{BB962C8B-B14F-4D97-AF65-F5344CB8AC3E}">
        <p14:creationId xmlns:p14="http://schemas.microsoft.com/office/powerpoint/2010/main" val="2965758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US" smtClean="0"/>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512B30F-6243-4F20-AF18-3E33E51C988D}" type="datetimeFigureOut">
              <a:rPr lang="en-GB" smtClean="0"/>
              <a:t>27/10/2020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FF4543-0EAE-48AC-A952-CC813EE5FF72}" type="slidenum">
              <a:rPr lang="en-GB" smtClean="0"/>
              <a:t>‹#›</a:t>
            </a:fld>
            <a:endParaRPr lang="en-GB"/>
          </a:p>
        </p:txBody>
      </p:sp>
    </p:spTree>
    <p:extLst>
      <p:ext uri="{BB962C8B-B14F-4D97-AF65-F5344CB8AC3E}">
        <p14:creationId xmlns:p14="http://schemas.microsoft.com/office/powerpoint/2010/main" val="2908135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512B30F-6243-4F20-AF18-3E33E51C988D}" type="datetimeFigureOut">
              <a:rPr lang="en-GB" smtClean="0"/>
              <a:t>27/10/2020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FF4543-0EAE-48AC-A952-CC813EE5FF72}" type="slidenum">
              <a:rPr lang="en-GB" smtClean="0"/>
              <a:t>‹#›</a:t>
            </a:fld>
            <a:endParaRPr lang="en-GB"/>
          </a:p>
        </p:txBody>
      </p:sp>
    </p:spTree>
    <p:extLst>
      <p:ext uri="{BB962C8B-B14F-4D97-AF65-F5344CB8AC3E}">
        <p14:creationId xmlns:p14="http://schemas.microsoft.com/office/powerpoint/2010/main" val="1563557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smtClean="0"/>
              <a:t>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smtClean="0"/>
              <a:t>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512B30F-6243-4F20-AF18-3E33E51C988D}" type="datetimeFigureOut">
              <a:rPr lang="en-GB" smtClean="0"/>
              <a:t>27/10/2020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1FF4543-0EAE-48AC-A952-CC813EE5FF72}" type="slidenum">
              <a:rPr lang="en-GB" smtClean="0"/>
              <a:t>‹#›</a:t>
            </a:fld>
            <a:endParaRPr lang="en-GB"/>
          </a:p>
        </p:txBody>
      </p:sp>
    </p:spTree>
    <p:extLst>
      <p:ext uri="{BB962C8B-B14F-4D97-AF65-F5344CB8AC3E}">
        <p14:creationId xmlns:p14="http://schemas.microsoft.com/office/powerpoint/2010/main" val="1867052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512B30F-6243-4F20-AF18-3E33E51C988D}" type="datetimeFigureOut">
              <a:rPr lang="en-GB" smtClean="0"/>
              <a:t>27/10/2020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1FF4543-0EAE-48AC-A952-CC813EE5FF72}" type="slidenum">
              <a:rPr lang="en-GB" smtClean="0"/>
              <a:t>‹#›</a:t>
            </a:fld>
            <a:endParaRPr lang="en-GB"/>
          </a:p>
        </p:txBody>
      </p:sp>
    </p:spTree>
    <p:extLst>
      <p:ext uri="{BB962C8B-B14F-4D97-AF65-F5344CB8AC3E}">
        <p14:creationId xmlns:p14="http://schemas.microsoft.com/office/powerpoint/2010/main" val="2190361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12B30F-6243-4F20-AF18-3E33E51C988D}" type="datetimeFigureOut">
              <a:rPr lang="en-GB" smtClean="0"/>
              <a:t>27/10/2020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1FF4543-0EAE-48AC-A952-CC813EE5FF72}" type="slidenum">
              <a:rPr lang="en-GB" smtClean="0"/>
              <a:t>‹#›</a:t>
            </a:fld>
            <a:endParaRPr lang="en-GB"/>
          </a:p>
        </p:txBody>
      </p:sp>
    </p:spTree>
    <p:extLst>
      <p:ext uri="{BB962C8B-B14F-4D97-AF65-F5344CB8AC3E}">
        <p14:creationId xmlns:p14="http://schemas.microsoft.com/office/powerpoint/2010/main" val="3239832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smtClean="0"/>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smtClean="0"/>
              <a:t>Edit Master text styles</a:t>
            </a:r>
          </a:p>
        </p:txBody>
      </p:sp>
      <p:sp>
        <p:nvSpPr>
          <p:cNvPr id="5" name="Date Placeholder 4"/>
          <p:cNvSpPr>
            <a:spLocks noGrp="1"/>
          </p:cNvSpPr>
          <p:nvPr>
            <p:ph type="dt" sz="half" idx="10"/>
          </p:nvPr>
        </p:nvSpPr>
        <p:spPr/>
        <p:txBody>
          <a:bodyPr/>
          <a:lstStyle/>
          <a:p>
            <a:fld id="{6512B30F-6243-4F20-AF18-3E33E51C988D}" type="datetimeFigureOut">
              <a:rPr lang="en-GB" smtClean="0"/>
              <a:t>27/10/2020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FF4543-0EAE-48AC-A952-CC813EE5FF72}" type="slidenum">
              <a:rPr lang="en-GB" smtClean="0"/>
              <a:t>‹#›</a:t>
            </a:fld>
            <a:endParaRPr lang="en-GB"/>
          </a:p>
        </p:txBody>
      </p:sp>
    </p:spTree>
    <p:extLst>
      <p:ext uri="{BB962C8B-B14F-4D97-AF65-F5344CB8AC3E}">
        <p14:creationId xmlns:p14="http://schemas.microsoft.com/office/powerpoint/2010/main" val="3706150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smtClean="0"/>
              <a:t>Click icon to add picture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smtClean="0"/>
              <a:t>Edit Master text styles</a:t>
            </a:r>
          </a:p>
        </p:txBody>
      </p:sp>
      <p:sp>
        <p:nvSpPr>
          <p:cNvPr id="5" name="Date Placeholder 4"/>
          <p:cNvSpPr>
            <a:spLocks noGrp="1"/>
          </p:cNvSpPr>
          <p:nvPr>
            <p:ph type="dt" sz="half" idx="10"/>
          </p:nvPr>
        </p:nvSpPr>
        <p:spPr/>
        <p:txBody>
          <a:bodyPr/>
          <a:lstStyle/>
          <a:p>
            <a:fld id="{6512B30F-6243-4F20-AF18-3E33E51C988D}" type="datetimeFigureOut">
              <a:rPr lang="en-GB" smtClean="0"/>
              <a:t>27/10/2020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FF4543-0EAE-48AC-A952-CC813EE5FF72}" type="slidenum">
              <a:rPr lang="en-GB" smtClean="0"/>
              <a:t>‹#›</a:t>
            </a:fld>
            <a:endParaRPr lang="en-GB"/>
          </a:p>
        </p:txBody>
      </p:sp>
    </p:spTree>
    <p:extLst>
      <p:ext uri="{BB962C8B-B14F-4D97-AF65-F5344CB8AC3E}">
        <p14:creationId xmlns:p14="http://schemas.microsoft.com/office/powerpoint/2010/main" val="3059613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6512B30F-6243-4F20-AF18-3E33E51C988D}" type="datetimeFigureOut">
              <a:rPr lang="en-GB" smtClean="0"/>
              <a:t>27/10/2020</a:t>
            </a:fld>
            <a:endParaRPr lang="en-GB"/>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41FF4543-0EAE-48AC-A952-CC813EE5FF72}" type="slidenum">
              <a:rPr lang="en-GB" smtClean="0"/>
              <a:t>‹#›</a:t>
            </a:fld>
            <a:endParaRPr lang="en-GB"/>
          </a:p>
        </p:txBody>
      </p:sp>
    </p:spTree>
    <p:extLst>
      <p:ext uri="{BB962C8B-B14F-4D97-AF65-F5344CB8AC3E}">
        <p14:creationId xmlns:p14="http://schemas.microsoft.com/office/powerpoint/2010/main" val="11149528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hyperlink" Target="https://templatelab.com/" TargetMode="Externa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emf"/><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40"/>
          <p:cNvSpPr/>
          <p:nvPr/>
        </p:nvSpPr>
        <p:spPr>
          <a:xfrm>
            <a:off x="-2" y="8894952"/>
            <a:ext cx="7559675" cy="1796348"/>
          </a:xfrm>
          <a:prstGeom prst="rect">
            <a:avLst/>
          </a:prstGeom>
          <a:solidFill>
            <a:srgbClr val="2A2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92135"/>
            <a:ext cx="7559675" cy="3968829"/>
          </a:xfrm>
          <a:prstGeom prst="rect">
            <a:avLst/>
          </a:prstGeom>
        </p:spPr>
      </p:pic>
      <p:sp>
        <p:nvSpPr>
          <p:cNvPr id="6" name="Rectangle 5"/>
          <p:cNvSpPr/>
          <p:nvPr/>
        </p:nvSpPr>
        <p:spPr>
          <a:xfrm>
            <a:off x="-1" y="-1"/>
            <a:ext cx="7559675" cy="1192135"/>
          </a:xfrm>
          <a:prstGeom prst="rect">
            <a:avLst/>
          </a:prstGeom>
          <a:solidFill>
            <a:srgbClr val="2A2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473075" y="205740"/>
            <a:ext cx="4891406" cy="430887"/>
          </a:xfrm>
          <a:prstGeom prst="rect">
            <a:avLst/>
          </a:prstGeom>
          <a:noFill/>
        </p:spPr>
        <p:txBody>
          <a:bodyPr wrap="square" lIns="0" tIns="0" rIns="0" bIns="0" rtlCol="0" anchor="ctr" anchorCtr="0">
            <a:spAutoFit/>
          </a:bodyPr>
          <a:lstStyle/>
          <a:p>
            <a:r>
              <a:rPr lang="sr-Latn-RS" sz="2800" smtClean="0">
                <a:solidFill>
                  <a:srgbClr val="D8514E"/>
                </a:solidFill>
                <a:latin typeface="Bahnschrift" panose="020B0502040204020203" pitchFamily="34" charset="0"/>
              </a:rPr>
              <a:t>SPECTACULAR PROPERTY</a:t>
            </a:r>
            <a:endParaRPr lang="en-GB" sz="2800">
              <a:solidFill>
                <a:srgbClr val="D8514E"/>
              </a:solidFill>
              <a:latin typeface="Bahnschrift" panose="020B0502040204020203" pitchFamily="34" charset="0"/>
            </a:endParaRPr>
          </a:p>
        </p:txBody>
      </p:sp>
      <p:sp>
        <p:nvSpPr>
          <p:cNvPr id="8" name="TextBox 7"/>
          <p:cNvSpPr txBox="1"/>
          <p:nvPr/>
        </p:nvSpPr>
        <p:spPr>
          <a:xfrm>
            <a:off x="473075" y="649406"/>
            <a:ext cx="4891406" cy="276999"/>
          </a:xfrm>
          <a:prstGeom prst="rect">
            <a:avLst/>
          </a:prstGeom>
          <a:noFill/>
        </p:spPr>
        <p:txBody>
          <a:bodyPr wrap="square" lIns="0" tIns="0" rIns="0" bIns="0" rtlCol="0" anchor="ctr" anchorCtr="0">
            <a:spAutoFit/>
          </a:bodyPr>
          <a:lstStyle/>
          <a:p>
            <a:r>
              <a:rPr lang="sr-Latn-RS" smtClean="0">
                <a:solidFill>
                  <a:srgbClr val="2EA8D9"/>
                </a:solidFill>
                <a:latin typeface="Bahnschrift" panose="020B0502040204020203" pitchFamily="34" charset="0"/>
              </a:rPr>
              <a:t>THE FABULOUS HOME WITH A CITY VIEW</a:t>
            </a:r>
            <a:endParaRPr lang="en-GB">
              <a:solidFill>
                <a:srgbClr val="2EA8D9"/>
              </a:solidFill>
              <a:latin typeface="Bahnschrift" panose="020B0502040204020203" pitchFamily="34" charset="0"/>
            </a:endParaRPr>
          </a:p>
        </p:txBody>
      </p:sp>
      <p:cxnSp>
        <p:nvCxnSpPr>
          <p:cNvPr id="10" name="Straight Connector 9"/>
          <p:cNvCxnSpPr/>
          <p:nvPr/>
        </p:nvCxnSpPr>
        <p:spPr>
          <a:xfrm>
            <a:off x="381635" y="0"/>
            <a:ext cx="4445" cy="955238"/>
          </a:xfrm>
          <a:prstGeom prst="line">
            <a:avLst/>
          </a:prstGeom>
          <a:ln w="28575">
            <a:solidFill>
              <a:srgbClr val="2EA8D9"/>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20672" y="230554"/>
            <a:ext cx="1282811" cy="719767"/>
          </a:xfrm>
          <a:prstGeom prst="rect">
            <a:avLst/>
          </a:prstGeom>
        </p:spPr>
      </p:pic>
      <p:sp>
        <p:nvSpPr>
          <p:cNvPr id="13" name="Rectangle 12"/>
          <p:cNvSpPr/>
          <p:nvPr/>
        </p:nvSpPr>
        <p:spPr>
          <a:xfrm>
            <a:off x="0" y="5160964"/>
            <a:ext cx="7559675" cy="1192135"/>
          </a:xfrm>
          <a:prstGeom prst="rect">
            <a:avLst/>
          </a:prstGeom>
          <a:solidFill>
            <a:srgbClr val="2A2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ight Triangle 13"/>
          <p:cNvSpPr/>
          <p:nvPr/>
        </p:nvSpPr>
        <p:spPr>
          <a:xfrm rot="5400000">
            <a:off x="73502" y="5087463"/>
            <a:ext cx="630236" cy="777240"/>
          </a:xfrm>
          <a:prstGeom prst="rtTriangle">
            <a:avLst/>
          </a:prstGeom>
          <a:solidFill>
            <a:srgbClr val="D85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69080" y="5612251"/>
            <a:ext cx="3240000" cy="2160000"/>
          </a:xfrm>
          <a:prstGeom prst="rect">
            <a:avLst/>
          </a:prstGeom>
        </p:spPr>
      </p:pic>
      <p:sp>
        <p:nvSpPr>
          <p:cNvPr id="16" name="TextBox 15"/>
          <p:cNvSpPr txBox="1"/>
          <p:nvPr/>
        </p:nvSpPr>
        <p:spPr>
          <a:xfrm>
            <a:off x="696207" y="5403088"/>
            <a:ext cx="1840141" cy="707886"/>
          </a:xfrm>
          <a:prstGeom prst="rect">
            <a:avLst/>
          </a:prstGeom>
          <a:noFill/>
        </p:spPr>
        <p:txBody>
          <a:bodyPr wrap="square" lIns="0" tIns="0" rIns="0" bIns="0" rtlCol="0" anchor="ctr" anchorCtr="0">
            <a:spAutoFit/>
          </a:bodyPr>
          <a:lstStyle/>
          <a:p>
            <a:r>
              <a:rPr lang="sr-Latn-RS" smtClean="0">
                <a:solidFill>
                  <a:srgbClr val="D8514E"/>
                </a:solidFill>
                <a:latin typeface="Bahnschrift" panose="020B0502040204020203" pitchFamily="34" charset="0"/>
              </a:rPr>
              <a:t>Offered at:</a:t>
            </a:r>
          </a:p>
          <a:p>
            <a:r>
              <a:rPr lang="sr-Latn-RS" sz="2800" smtClean="0">
                <a:solidFill>
                  <a:schemeClr val="bg1"/>
                </a:solidFill>
                <a:latin typeface="Bahnschrift" panose="020B0502040204020203" pitchFamily="34" charset="0"/>
              </a:rPr>
              <a:t>$ 265,000</a:t>
            </a:r>
            <a:endParaRPr lang="en-GB" sz="2800">
              <a:solidFill>
                <a:schemeClr val="bg1"/>
              </a:solidFill>
              <a:latin typeface="Bahnschrift" panose="020B0502040204020203" pitchFamily="34" charset="0"/>
            </a:endParaRPr>
          </a:p>
        </p:txBody>
      </p:sp>
      <p:sp>
        <p:nvSpPr>
          <p:cNvPr id="17" name="TextBox 16"/>
          <p:cNvSpPr txBox="1"/>
          <p:nvPr/>
        </p:nvSpPr>
        <p:spPr>
          <a:xfrm>
            <a:off x="2573015" y="5156867"/>
            <a:ext cx="1408676" cy="1200329"/>
          </a:xfrm>
          <a:prstGeom prst="rect">
            <a:avLst/>
          </a:prstGeom>
          <a:noFill/>
        </p:spPr>
        <p:txBody>
          <a:bodyPr wrap="square" rtlCol="0">
            <a:spAutoFit/>
          </a:bodyPr>
          <a:lstStyle/>
          <a:p>
            <a:pPr>
              <a:lnSpc>
                <a:spcPct val="150000"/>
              </a:lnSpc>
            </a:pPr>
            <a:r>
              <a:rPr lang="sr-Latn-RS" sz="1200" smtClean="0">
                <a:solidFill>
                  <a:srgbClr val="2EA8D9"/>
                </a:solidFill>
                <a:latin typeface="Bahnschrift" panose="020B0502040204020203" pitchFamily="34" charset="0"/>
              </a:rPr>
              <a:t>4 BEDS</a:t>
            </a:r>
          </a:p>
          <a:p>
            <a:pPr>
              <a:lnSpc>
                <a:spcPct val="150000"/>
              </a:lnSpc>
            </a:pPr>
            <a:r>
              <a:rPr lang="sr-Latn-RS" sz="1200" smtClean="0">
                <a:solidFill>
                  <a:srgbClr val="2EA8D9"/>
                </a:solidFill>
                <a:latin typeface="Bahnschrift" panose="020B0502040204020203" pitchFamily="34" charset="0"/>
              </a:rPr>
              <a:t>2 BATHS</a:t>
            </a:r>
          </a:p>
          <a:p>
            <a:pPr>
              <a:lnSpc>
                <a:spcPct val="150000"/>
              </a:lnSpc>
            </a:pPr>
            <a:r>
              <a:rPr lang="sr-Latn-RS" sz="1200" smtClean="0">
                <a:solidFill>
                  <a:srgbClr val="2EA8D9"/>
                </a:solidFill>
                <a:latin typeface="Bahnschrift" panose="020B0502040204020203" pitchFamily="34" charset="0"/>
              </a:rPr>
              <a:t>2 FLOORS</a:t>
            </a:r>
          </a:p>
          <a:p>
            <a:pPr>
              <a:lnSpc>
                <a:spcPct val="150000"/>
              </a:lnSpc>
            </a:pPr>
            <a:r>
              <a:rPr lang="sr-Latn-RS" sz="1200" smtClean="0">
                <a:solidFill>
                  <a:srgbClr val="2EA8D9"/>
                </a:solidFill>
                <a:latin typeface="Bahnschrift" panose="020B0502040204020203" pitchFamily="34" charset="0"/>
              </a:rPr>
              <a:t>5,000 SQ.FT</a:t>
            </a:r>
            <a:endParaRPr lang="en-GB" sz="1200">
              <a:solidFill>
                <a:srgbClr val="2EA8D9"/>
              </a:solidFill>
              <a:latin typeface="Bahnschrift" panose="020B0502040204020203" pitchFamily="34" charset="0"/>
            </a:endParaRPr>
          </a:p>
        </p:txBody>
      </p:sp>
      <p:sp>
        <p:nvSpPr>
          <p:cNvPr id="18" name="Rectangle 17"/>
          <p:cNvSpPr/>
          <p:nvPr/>
        </p:nvSpPr>
        <p:spPr>
          <a:xfrm>
            <a:off x="4069080" y="7772251"/>
            <a:ext cx="3240000" cy="2919562"/>
          </a:xfrm>
          <a:prstGeom prst="rect">
            <a:avLst/>
          </a:prstGeom>
          <a:solidFill>
            <a:srgbClr val="2EA8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p:cNvSpPr txBox="1"/>
          <p:nvPr/>
        </p:nvSpPr>
        <p:spPr>
          <a:xfrm>
            <a:off x="4408165" y="7953621"/>
            <a:ext cx="2205240" cy="246221"/>
          </a:xfrm>
          <a:prstGeom prst="rect">
            <a:avLst/>
          </a:prstGeom>
          <a:noFill/>
        </p:spPr>
        <p:txBody>
          <a:bodyPr wrap="square" lIns="0" tIns="0" rIns="0" bIns="0" rtlCol="0" anchor="ctr" anchorCtr="0">
            <a:spAutoFit/>
          </a:bodyPr>
          <a:lstStyle/>
          <a:p>
            <a:r>
              <a:rPr lang="sr-Latn-RS" sz="1600" smtClean="0">
                <a:solidFill>
                  <a:schemeClr val="bg1"/>
                </a:solidFill>
                <a:latin typeface="Bahnschrift" panose="020B0502040204020203" pitchFamily="34" charset="0"/>
              </a:rPr>
              <a:t>PROPERTY FEATURES</a:t>
            </a:r>
            <a:endParaRPr lang="en-GB" sz="1600">
              <a:solidFill>
                <a:schemeClr val="bg1"/>
              </a:solidFill>
              <a:latin typeface="Bahnschrift" panose="020B0502040204020203" pitchFamily="34" charset="0"/>
            </a:endParaRPr>
          </a:p>
        </p:txBody>
      </p:sp>
      <p:grpSp>
        <p:nvGrpSpPr>
          <p:cNvPr id="22" name="Group 21"/>
          <p:cNvGrpSpPr/>
          <p:nvPr/>
        </p:nvGrpSpPr>
        <p:grpSpPr>
          <a:xfrm>
            <a:off x="4409240" y="8392958"/>
            <a:ext cx="2585529" cy="169277"/>
            <a:chOff x="4256840" y="8392958"/>
            <a:chExt cx="2585529" cy="169277"/>
          </a:xfrm>
        </p:grpSpPr>
        <p:pic>
          <p:nvPicPr>
            <p:cNvPr id="20" name="Picture 1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256840" y="8405597"/>
              <a:ext cx="144375" cy="144000"/>
            </a:xfrm>
            <a:prstGeom prst="rect">
              <a:avLst/>
            </a:prstGeom>
          </p:spPr>
        </p:pic>
        <p:sp>
          <p:nvSpPr>
            <p:cNvPr id="21" name="TextBox 20"/>
            <p:cNvSpPr txBox="1"/>
            <p:nvPr/>
          </p:nvSpPr>
          <p:spPr>
            <a:xfrm>
              <a:off x="4535790" y="8392958"/>
              <a:ext cx="2306579" cy="169277"/>
            </a:xfrm>
            <a:prstGeom prst="rect">
              <a:avLst/>
            </a:prstGeom>
            <a:noFill/>
          </p:spPr>
          <p:txBody>
            <a:bodyPr wrap="square" lIns="0" tIns="0" rIns="0" bIns="0" rtlCol="0" anchor="ctr" anchorCtr="0">
              <a:spAutoFit/>
            </a:bodyPr>
            <a:lstStyle/>
            <a:p>
              <a:r>
                <a:rPr lang="sr-Latn-RS" sz="1100" smtClean="0">
                  <a:solidFill>
                    <a:schemeClr val="bg1"/>
                  </a:solidFill>
                  <a:latin typeface="Bahnschrift" panose="020B0502040204020203" pitchFamily="34" charset="0"/>
                </a:rPr>
                <a:t>Air Conditioning</a:t>
              </a:r>
              <a:endParaRPr lang="en-GB" sz="1100">
                <a:solidFill>
                  <a:schemeClr val="bg1"/>
                </a:solidFill>
                <a:latin typeface="Bahnschrift" panose="020B0502040204020203" pitchFamily="34" charset="0"/>
              </a:endParaRPr>
            </a:p>
          </p:txBody>
        </p:sp>
      </p:grpSp>
      <p:grpSp>
        <p:nvGrpSpPr>
          <p:cNvPr id="23" name="Group 22"/>
          <p:cNvGrpSpPr/>
          <p:nvPr/>
        </p:nvGrpSpPr>
        <p:grpSpPr>
          <a:xfrm>
            <a:off x="4409240" y="8657696"/>
            <a:ext cx="2585529" cy="169277"/>
            <a:chOff x="4256840" y="8392958"/>
            <a:chExt cx="2585529" cy="169277"/>
          </a:xfrm>
        </p:grpSpPr>
        <p:pic>
          <p:nvPicPr>
            <p:cNvPr id="24" name="Picture 2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256840" y="8405597"/>
              <a:ext cx="144375" cy="144000"/>
            </a:xfrm>
            <a:prstGeom prst="rect">
              <a:avLst/>
            </a:prstGeom>
          </p:spPr>
        </p:pic>
        <p:sp>
          <p:nvSpPr>
            <p:cNvPr id="25" name="TextBox 24"/>
            <p:cNvSpPr txBox="1"/>
            <p:nvPr/>
          </p:nvSpPr>
          <p:spPr>
            <a:xfrm>
              <a:off x="4535790" y="8392958"/>
              <a:ext cx="2306579" cy="169277"/>
            </a:xfrm>
            <a:prstGeom prst="rect">
              <a:avLst/>
            </a:prstGeom>
            <a:noFill/>
          </p:spPr>
          <p:txBody>
            <a:bodyPr wrap="square" lIns="0" tIns="0" rIns="0" bIns="0" rtlCol="0" anchor="ctr" anchorCtr="0">
              <a:spAutoFit/>
            </a:bodyPr>
            <a:lstStyle/>
            <a:p>
              <a:r>
                <a:rPr lang="sr-Latn-RS" sz="1100" smtClean="0">
                  <a:solidFill>
                    <a:schemeClr val="bg1"/>
                  </a:solidFill>
                  <a:latin typeface="Bahnschrift" panose="020B0502040204020203" pitchFamily="34" charset="0"/>
                </a:rPr>
                <a:t>Marble Floors</a:t>
              </a:r>
              <a:endParaRPr lang="en-GB" sz="1100">
                <a:solidFill>
                  <a:schemeClr val="bg1"/>
                </a:solidFill>
                <a:latin typeface="Bahnschrift" panose="020B0502040204020203" pitchFamily="34" charset="0"/>
              </a:endParaRPr>
            </a:p>
          </p:txBody>
        </p:sp>
      </p:grpSp>
      <p:grpSp>
        <p:nvGrpSpPr>
          <p:cNvPr id="26" name="Group 25"/>
          <p:cNvGrpSpPr/>
          <p:nvPr/>
        </p:nvGrpSpPr>
        <p:grpSpPr>
          <a:xfrm>
            <a:off x="4409240" y="8922434"/>
            <a:ext cx="2585529" cy="169277"/>
            <a:chOff x="4256840" y="8392958"/>
            <a:chExt cx="2585529" cy="169277"/>
          </a:xfrm>
        </p:grpSpPr>
        <p:pic>
          <p:nvPicPr>
            <p:cNvPr id="27" name="Picture 2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256840" y="8405597"/>
              <a:ext cx="144375" cy="144000"/>
            </a:xfrm>
            <a:prstGeom prst="rect">
              <a:avLst/>
            </a:prstGeom>
          </p:spPr>
        </p:pic>
        <p:sp>
          <p:nvSpPr>
            <p:cNvPr id="28" name="TextBox 27"/>
            <p:cNvSpPr txBox="1"/>
            <p:nvPr/>
          </p:nvSpPr>
          <p:spPr>
            <a:xfrm>
              <a:off x="4535790" y="8392958"/>
              <a:ext cx="2306579" cy="169277"/>
            </a:xfrm>
            <a:prstGeom prst="rect">
              <a:avLst/>
            </a:prstGeom>
            <a:noFill/>
          </p:spPr>
          <p:txBody>
            <a:bodyPr wrap="square" lIns="0" tIns="0" rIns="0" bIns="0" rtlCol="0" anchor="ctr" anchorCtr="0">
              <a:spAutoFit/>
            </a:bodyPr>
            <a:lstStyle/>
            <a:p>
              <a:r>
                <a:rPr lang="sr-Latn-RS" sz="1100" smtClean="0">
                  <a:solidFill>
                    <a:schemeClr val="bg1"/>
                  </a:solidFill>
                  <a:latin typeface="Bahnschrift" panose="020B0502040204020203" pitchFamily="34" charset="0"/>
                </a:rPr>
                <a:t>Remodeled kitchen</a:t>
              </a:r>
              <a:endParaRPr lang="en-GB" sz="1100">
                <a:solidFill>
                  <a:schemeClr val="bg1"/>
                </a:solidFill>
                <a:latin typeface="Bahnschrift" panose="020B0502040204020203" pitchFamily="34" charset="0"/>
              </a:endParaRPr>
            </a:p>
          </p:txBody>
        </p:sp>
      </p:grpSp>
      <p:grpSp>
        <p:nvGrpSpPr>
          <p:cNvPr id="29" name="Group 28"/>
          <p:cNvGrpSpPr/>
          <p:nvPr/>
        </p:nvGrpSpPr>
        <p:grpSpPr>
          <a:xfrm>
            <a:off x="4409240" y="9187172"/>
            <a:ext cx="2585529" cy="169277"/>
            <a:chOff x="4256840" y="8392958"/>
            <a:chExt cx="2585529" cy="169277"/>
          </a:xfrm>
        </p:grpSpPr>
        <p:pic>
          <p:nvPicPr>
            <p:cNvPr id="30" name="Picture 2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256840" y="8405597"/>
              <a:ext cx="144375" cy="144000"/>
            </a:xfrm>
            <a:prstGeom prst="rect">
              <a:avLst/>
            </a:prstGeom>
          </p:spPr>
        </p:pic>
        <p:sp>
          <p:nvSpPr>
            <p:cNvPr id="31" name="TextBox 30"/>
            <p:cNvSpPr txBox="1"/>
            <p:nvPr/>
          </p:nvSpPr>
          <p:spPr>
            <a:xfrm>
              <a:off x="4535790" y="8392958"/>
              <a:ext cx="2306579" cy="169277"/>
            </a:xfrm>
            <a:prstGeom prst="rect">
              <a:avLst/>
            </a:prstGeom>
            <a:noFill/>
          </p:spPr>
          <p:txBody>
            <a:bodyPr wrap="square" lIns="0" tIns="0" rIns="0" bIns="0" rtlCol="0" anchor="ctr" anchorCtr="0">
              <a:spAutoFit/>
            </a:bodyPr>
            <a:lstStyle/>
            <a:p>
              <a:r>
                <a:rPr lang="sr-Latn-RS" sz="1100" smtClean="0">
                  <a:solidFill>
                    <a:schemeClr val="bg1"/>
                  </a:solidFill>
                  <a:latin typeface="Bahnschrift" panose="020B0502040204020203" pitchFamily="34" charset="0"/>
                </a:rPr>
                <a:t>Zoned small animal overlay</a:t>
              </a:r>
              <a:endParaRPr lang="en-GB" sz="1100">
                <a:solidFill>
                  <a:schemeClr val="bg1"/>
                </a:solidFill>
                <a:latin typeface="Bahnschrift" panose="020B0502040204020203" pitchFamily="34" charset="0"/>
              </a:endParaRPr>
            </a:p>
          </p:txBody>
        </p:sp>
      </p:grpSp>
      <p:grpSp>
        <p:nvGrpSpPr>
          <p:cNvPr id="32" name="Group 31"/>
          <p:cNvGrpSpPr/>
          <p:nvPr/>
        </p:nvGrpSpPr>
        <p:grpSpPr>
          <a:xfrm>
            <a:off x="4409240" y="9451910"/>
            <a:ext cx="2585529" cy="169277"/>
            <a:chOff x="4256840" y="8392958"/>
            <a:chExt cx="2585529" cy="169277"/>
          </a:xfrm>
        </p:grpSpPr>
        <p:pic>
          <p:nvPicPr>
            <p:cNvPr id="33" name="Picture 3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256840" y="8405597"/>
              <a:ext cx="144375" cy="144000"/>
            </a:xfrm>
            <a:prstGeom prst="rect">
              <a:avLst/>
            </a:prstGeom>
          </p:spPr>
        </p:pic>
        <p:sp>
          <p:nvSpPr>
            <p:cNvPr id="34" name="TextBox 33"/>
            <p:cNvSpPr txBox="1"/>
            <p:nvPr/>
          </p:nvSpPr>
          <p:spPr>
            <a:xfrm>
              <a:off x="4535790" y="8392958"/>
              <a:ext cx="2306579" cy="169277"/>
            </a:xfrm>
            <a:prstGeom prst="rect">
              <a:avLst/>
            </a:prstGeom>
            <a:noFill/>
          </p:spPr>
          <p:txBody>
            <a:bodyPr wrap="square" lIns="0" tIns="0" rIns="0" bIns="0" rtlCol="0" anchor="ctr" anchorCtr="0">
              <a:spAutoFit/>
            </a:bodyPr>
            <a:lstStyle/>
            <a:p>
              <a:r>
                <a:rPr lang="sr-Latn-RS" sz="1100" smtClean="0">
                  <a:solidFill>
                    <a:schemeClr val="bg1"/>
                  </a:solidFill>
                  <a:latin typeface="Bahnschrift" panose="020B0502040204020203" pitchFamily="34" charset="0"/>
                </a:rPr>
                <a:t>Separate laundry area</a:t>
              </a:r>
              <a:endParaRPr lang="en-GB" sz="1100">
                <a:solidFill>
                  <a:schemeClr val="bg1"/>
                </a:solidFill>
                <a:latin typeface="Bahnschrift" panose="020B0502040204020203" pitchFamily="34" charset="0"/>
              </a:endParaRPr>
            </a:p>
          </p:txBody>
        </p:sp>
      </p:grpSp>
      <p:grpSp>
        <p:nvGrpSpPr>
          <p:cNvPr id="35" name="Group 34"/>
          <p:cNvGrpSpPr/>
          <p:nvPr/>
        </p:nvGrpSpPr>
        <p:grpSpPr>
          <a:xfrm>
            <a:off x="4409240" y="9716648"/>
            <a:ext cx="2585529" cy="169277"/>
            <a:chOff x="4256840" y="8392958"/>
            <a:chExt cx="2585529" cy="169277"/>
          </a:xfrm>
        </p:grpSpPr>
        <p:pic>
          <p:nvPicPr>
            <p:cNvPr id="36" name="Picture 3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256840" y="8405597"/>
              <a:ext cx="144375" cy="144000"/>
            </a:xfrm>
            <a:prstGeom prst="rect">
              <a:avLst/>
            </a:prstGeom>
          </p:spPr>
        </p:pic>
        <p:sp>
          <p:nvSpPr>
            <p:cNvPr id="37" name="TextBox 36"/>
            <p:cNvSpPr txBox="1"/>
            <p:nvPr/>
          </p:nvSpPr>
          <p:spPr>
            <a:xfrm>
              <a:off x="4535790" y="8392958"/>
              <a:ext cx="2306579" cy="169277"/>
            </a:xfrm>
            <a:prstGeom prst="rect">
              <a:avLst/>
            </a:prstGeom>
            <a:noFill/>
          </p:spPr>
          <p:txBody>
            <a:bodyPr wrap="square" lIns="0" tIns="0" rIns="0" bIns="0" rtlCol="0" anchor="ctr" anchorCtr="0">
              <a:spAutoFit/>
            </a:bodyPr>
            <a:lstStyle/>
            <a:p>
              <a:r>
                <a:rPr lang="sr-Latn-RS" sz="1100" smtClean="0">
                  <a:solidFill>
                    <a:schemeClr val="bg1"/>
                  </a:solidFill>
                  <a:latin typeface="Bahnschrift" panose="020B0502040204020203" pitchFamily="34" charset="0"/>
                </a:rPr>
                <a:t>New interior paint</a:t>
              </a:r>
              <a:endParaRPr lang="en-GB" sz="1100">
                <a:solidFill>
                  <a:schemeClr val="bg1"/>
                </a:solidFill>
                <a:latin typeface="Bahnschrift" panose="020B0502040204020203" pitchFamily="34" charset="0"/>
              </a:endParaRPr>
            </a:p>
          </p:txBody>
        </p:sp>
      </p:grpSp>
      <p:grpSp>
        <p:nvGrpSpPr>
          <p:cNvPr id="38" name="Group 37"/>
          <p:cNvGrpSpPr/>
          <p:nvPr/>
        </p:nvGrpSpPr>
        <p:grpSpPr>
          <a:xfrm>
            <a:off x="4409240" y="9981387"/>
            <a:ext cx="2585529" cy="169277"/>
            <a:chOff x="4256840" y="8392958"/>
            <a:chExt cx="2585529" cy="169277"/>
          </a:xfrm>
        </p:grpSpPr>
        <p:pic>
          <p:nvPicPr>
            <p:cNvPr id="39" name="Picture 3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256840" y="8405597"/>
              <a:ext cx="144375" cy="144000"/>
            </a:xfrm>
            <a:prstGeom prst="rect">
              <a:avLst/>
            </a:prstGeom>
          </p:spPr>
        </p:pic>
        <p:sp>
          <p:nvSpPr>
            <p:cNvPr id="40" name="TextBox 39"/>
            <p:cNvSpPr txBox="1"/>
            <p:nvPr/>
          </p:nvSpPr>
          <p:spPr>
            <a:xfrm>
              <a:off x="4535790" y="8392958"/>
              <a:ext cx="2306579" cy="169277"/>
            </a:xfrm>
            <a:prstGeom prst="rect">
              <a:avLst/>
            </a:prstGeom>
            <a:noFill/>
          </p:spPr>
          <p:txBody>
            <a:bodyPr wrap="square" lIns="0" tIns="0" rIns="0" bIns="0" rtlCol="0" anchor="ctr" anchorCtr="0">
              <a:spAutoFit/>
            </a:bodyPr>
            <a:lstStyle/>
            <a:p>
              <a:r>
                <a:rPr lang="sr-Latn-RS" sz="1100" smtClean="0">
                  <a:solidFill>
                    <a:schemeClr val="bg1"/>
                  </a:solidFill>
                  <a:latin typeface="Bahnschrift" panose="020B0502040204020203" pitchFamily="34" charset="0"/>
                </a:rPr>
                <a:t>Calm street</a:t>
              </a:r>
              <a:endParaRPr lang="en-GB" sz="1100">
                <a:solidFill>
                  <a:schemeClr val="bg1"/>
                </a:solidFill>
                <a:latin typeface="Bahnschrift" panose="020B0502040204020203" pitchFamily="34" charset="0"/>
              </a:endParaRPr>
            </a:p>
          </p:txBody>
        </p:sp>
      </p:grpSp>
      <p:pic>
        <p:nvPicPr>
          <p:cNvPr id="42" name="Picture 4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8894952"/>
            <a:ext cx="1200000" cy="1800000"/>
          </a:xfrm>
          <a:prstGeom prst="rect">
            <a:avLst/>
          </a:prstGeom>
        </p:spPr>
      </p:pic>
      <p:sp>
        <p:nvSpPr>
          <p:cNvPr id="44" name="TextBox 43"/>
          <p:cNvSpPr txBox="1"/>
          <p:nvPr/>
        </p:nvSpPr>
        <p:spPr>
          <a:xfrm>
            <a:off x="1442656" y="9077363"/>
            <a:ext cx="2375831" cy="276999"/>
          </a:xfrm>
          <a:prstGeom prst="rect">
            <a:avLst/>
          </a:prstGeom>
          <a:noFill/>
        </p:spPr>
        <p:txBody>
          <a:bodyPr wrap="square" lIns="0" tIns="0" rIns="0" bIns="0" rtlCol="0" anchor="ctr" anchorCtr="0">
            <a:spAutoFit/>
          </a:bodyPr>
          <a:lstStyle/>
          <a:p>
            <a:r>
              <a:rPr lang="sr-Latn-RS" smtClean="0">
                <a:solidFill>
                  <a:srgbClr val="D8514E"/>
                </a:solidFill>
                <a:latin typeface="Bahnschrift" panose="020B0502040204020203" pitchFamily="34" charset="0"/>
              </a:rPr>
              <a:t>Vanessa Doe</a:t>
            </a:r>
            <a:endParaRPr lang="en-GB">
              <a:solidFill>
                <a:srgbClr val="D8514E"/>
              </a:solidFill>
              <a:latin typeface="Bahnschrift" panose="020B0502040204020203" pitchFamily="34" charset="0"/>
            </a:endParaRPr>
          </a:p>
        </p:txBody>
      </p:sp>
      <p:sp>
        <p:nvSpPr>
          <p:cNvPr id="45" name="TextBox 44"/>
          <p:cNvSpPr txBox="1"/>
          <p:nvPr/>
        </p:nvSpPr>
        <p:spPr>
          <a:xfrm>
            <a:off x="1442656" y="9428014"/>
            <a:ext cx="2375831" cy="215444"/>
          </a:xfrm>
          <a:prstGeom prst="rect">
            <a:avLst/>
          </a:prstGeom>
          <a:noFill/>
        </p:spPr>
        <p:txBody>
          <a:bodyPr wrap="square" lIns="0" tIns="0" rIns="0" bIns="0" rtlCol="0" anchor="ctr" anchorCtr="0">
            <a:spAutoFit/>
          </a:bodyPr>
          <a:lstStyle/>
          <a:p>
            <a:r>
              <a:rPr lang="sr-Latn-RS" sz="1400" smtClean="0">
                <a:solidFill>
                  <a:schemeClr val="bg1"/>
                </a:solidFill>
                <a:latin typeface="Bahnschrift" panose="020B0502040204020203" pitchFamily="34" charset="0"/>
              </a:rPr>
              <a:t>Cell: 348.256.2555</a:t>
            </a:r>
            <a:endParaRPr lang="en-GB" sz="1400">
              <a:solidFill>
                <a:schemeClr val="bg1"/>
              </a:solidFill>
              <a:latin typeface="Bahnschrift" panose="020B0502040204020203" pitchFamily="34" charset="0"/>
            </a:endParaRPr>
          </a:p>
        </p:txBody>
      </p:sp>
      <p:sp>
        <p:nvSpPr>
          <p:cNvPr id="46" name="TextBox 45"/>
          <p:cNvSpPr txBox="1"/>
          <p:nvPr/>
        </p:nvSpPr>
        <p:spPr>
          <a:xfrm>
            <a:off x="1442656" y="9670614"/>
            <a:ext cx="2375831" cy="215444"/>
          </a:xfrm>
          <a:prstGeom prst="rect">
            <a:avLst/>
          </a:prstGeom>
          <a:noFill/>
        </p:spPr>
        <p:txBody>
          <a:bodyPr wrap="square" lIns="0" tIns="0" rIns="0" bIns="0" rtlCol="0" anchor="ctr" anchorCtr="0">
            <a:spAutoFit/>
          </a:bodyPr>
          <a:lstStyle/>
          <a:p>
            <a:r>
              <a:rPr lang="sr-Latn-RS" sz="1400" smtClean="0">
                <a:solidFill>
                  <a:schemeClr val="bg1"/>
                </a:solidFill>
                <a:latin typeface="Bahnschrift" panose="020B0502040204020203" pitchFamily="34" charset="0"/>
              </a:rPr>
              <a:t>Office: 125.555.3333</a:t>
            </a:r>
            <a:endParaRPr lang="en-GB" sz="1400">
              <a:solidFill>
                <a:schemeClr val="bg1"/>
              </a:solidFill>
              <a:latin typeface="Bahnschrift" panose="020B0502040204020203" pitchFamily="34" charset="0"/>
            </a:endParaRPr>
          </a:p>
        </p:txBody>
      </p:sp>
      <p:sp>
        <p:nvSpPr>
          <p:cNvPr id="47" name="TextBox 46"/>
          <p:cNvSpPr txBox="1"/>
          <p:nvPr/>
        </p:nvSpPr>
        <p:spPr>
          <a:xfrm>
            <a:off x="1450593" y="10035412"/>
            <a:ext cx="2375831" cy="323165"/>
          </a:xfrm>
          <a:prstGeom prst="rect">
            <a:avLst/>
          </a:prstGeom>
          <a:noFill/>
        </p:spPr>
        <p:txBody>
          <a:bodyPr wrap="square" lIns="0" tIns="0" rIns="0" bIns="0" rtlCol="0" anchor="ctr" anchorCtr="0">
            <a:spAutoFit/>
          </a:bodyPr>
          <a:lstStyle/>
          <a:p>
            <a:r>
              <a:rPr lang="sr-Latn-RS" sz="1050" smtClean="0">
                <a:solidFill>
                  <a:srgbClr val="D8514E"/>
                </a:solidFill>
                <a:latin typeface="Bahnschrift" panose="020B0502040204020203" pitchFamily="34" charset="0"/>
              </a:rPr>
              <a:t>KING estates, 217 Broadway Avenue,</a:t>
            </a:r>
          </a:p>
          <a:p>
            <a:r>
              <a:rPr lang="sr-Latn-RS" sz="1050" smtClean="0">
                <a:solidFill>
                  <a:srgbClr val="D8514E"/>
                </a:solidFill>
                <a:latin typeface="Bahnschrift" panose="020B0502040204020203" pitchFamily="34" charset="0"/>
              </a:rPr>
              <a:t>NY 10455, USA</a:t>
            </a:r>
          </a:p>
        </p:txBody>
      </p:sp>
      <p:sp>
        <p:nvSpPr>
          <p:cNvPr id="48" name="TextBox 47"/>
          <p:cNvSpPr txBox="1"/>
          <p:nvPr/>
        </p:nvSpPr>
        <p:spPr>
          <a:xfrm>
            <a:off x="1450593" y="10436766"/>
            <a:ext cx="2375831" cy="161583"/>
          </a:xfrm>
          <a:prstGeom prst="rect">
            <a:avLst/>
          </a:prstGeom>
          <a:noFill/>
        </p:spPr>
        <p:txBody>
          <a:bodyPr wrap="square" lIns="0" tIns="0" rIns="0" bIns="0" rtlCol="0" anchor="ctr" anchorCtr="0">
            <a:spAutoFit/>
          </a:bodyPr>
          <a:lstStyle/>
          <a:p>
            <a:r>
              <a:rPr lang="sr-Latn-RS" sz="1050" smtClean="0">
                <a:solidFill>
                  <a:srgbClr val="2EA8D9"/>
                </a:solidFill>
                <a:latin typeface="Bahnschrift" panose="020B0502040204020203" pitchFamily="34" charset="0"/>
              </a:rPr>
              <a:t>info</a:t>
            </a:r>
            <a:r>
              <a:rPr lang="en-GB" sz="1050" smtClean="0">
                <a:solidFill>
                  <a:srgbClr val="2EA8D9"/>
                </a:solidFill>
                <a:latin typeface="Bahnschrift" panose="020B0502040204020203" pitchFamily="34" charset="0"/>
              </a:rPr>
              <a:t>@kingestate</a:t>
            </a:r>
            <a:r>
              <a:rPr lang="sr-Latn-RS" sz="1050" smtClean="0">
                <a:solidFill>
                  <a:srgbClr val="2EA8D9"/>
                </a:solidFill>
                <a:latin typeface="Bahnschrift" panose="020B0502040204020203" pitchFamily="34" charset="0"/>
              </a:rPr>
              <a:t>s</a:t>
            </a:r>
            <a:r>
              <a:rPr lang="en-GB" sz="1050" smtClean="0">
                <a:solidFill>
                  <a:srgbClr val="2EA8D9"/>
                </a:solidFill>
                <a:latin typeface="Bahnschrift" panose="020B0502040204020203" pitchFamily="34" charset="0"/>
              </a:rPr>
              <a:t>office.com</a:t>
            </a:r>
            <a:endParaRPr lang="sr-Latn-RS" sz="1050" smtClean="0">
              <a:solidFill>
                <a:srgbClr val="2EA8D9"/>
              </a:solidFill>
              <a:latin typeface="Bahnschrift" panose="020B0502040204020203" pitchFamily="34" charset="0"/>
            </a:endParaRPr>
          </a:p>
        </p:txBody>
      </p:sp>
      <p:sp>
        <p:nvSpPr>
          <p:cNvPr id="49" name="TextBox 48"/>
          <p:cNvSpPr txBox="1"/>
          <p:nvPr/>
        </p:nvSpPr>
        <p:spPr>
          <a:xfrm>
            <a:off x="173620" y="6571902"/>
            <a:ext cx="3760885" cy="2236650"/>
          </a:xfrm>
          <a:prstGeom prst="rect">
            <a:avLst/>
          </a:prstGeom>
          <a:noFill/>
        </p:spPr>
        <p:txBody>
          <a:bodyPr wrap="square" lIns="0" tIns="0" rIns="0" bIns="0" rtlCol="0" anchor="t" anchorCtr="0">
            <a:noAutofit/>
          </a:bodyPr>
          <a:lstStyle/>
          <a:p>
            <a:r>
              <a:rPr lang="sr-Latn-RS" sz="1100" smtClean="0">
                <a:solidFill>
                  <a:srgbClr val="2A2B2D"/>
                </a:solidFill>
                <a:latin typeface="Bahnschrift" panose="020B0502040204020203" pitchFamily="34" charset="0"/>
              </a:rPr>
              <a:t>Lorem </a:t>
            </a:r>
            <a:r>
              <a:rPr lang="sr-Latn-RS" sz="1100">
                <a:solidFill>
                  <a:srgbClr val="2A2B2D"/>
                </a:solidFill>
                <a:latin typeface="Bahnschrift" panose="020B0502040204020203" pitchFamily="34" charset="0"/>
              </a:rPr>
              <a:t>ipsum dolor sit amet, consectetuer adipiscing elit. Maecenas porttitor congue massa. Fusce posuere, magna sed pulvinar ultricies, purus lectus malesuada libero, sit amet commodo magna eros quis urna. Nunc viverra imperdiet enim. Fusce est. Vivamus a tellus. Pellentesque habitant morbi tristique senectus et netus et malesuada fames ac turpis egestas. </a:t>
            </a:r>
            <a:endParaRPr lang="sr-Latn-RS" sz="1100" smtClean="0">
              <a:solidFill>
                <a:srgbClr val="2A2B2D"/>
              </a:solidFill>
              <a:latin typeface="Bahnschrift" panose="020B0502040204020203" pitchFamily="34" charset="0"/>
            </a:endParaRPr>
          </a:p>
          <a:p>
            <a:endParaRPr lang="sr-Latn-RS" sz="1100">
              <a:solidFill>
                <a:srgbClr val="2A2B2D"/>
              </a:solidFill>
              <a:latin typeface="Bahnschrift" panose="020B0502040204020203" pitchFamily="34" charset="0"/>
            </a:endParaRPr>
          </a:p>
          <a:p>
            <a:r>
              <a:rPr lang="sr-Latn-RS" sz="1100" smtClean="0">
                <a:solidFill>
                  <a:srgbClr val="2A2B2D"/>
                </a:solidFill>
                <a:latin typeface="Bahnschrift" panose="020B0502040204020203" pitchFamily="34" charset="0"/>
              </a:rPr>
              <a:t>Ut </a:t>
            </a:r>
            <a:r>
              <a:rPr lang="sr-Latn-RS" sz="1100">
                <a:solidFill>
                  <a:srgbClr val="2A2B2D"/>
                </a:solidFill>
                <a:latin typeface="Bahnschrift" panose="020B0502040204020203" pitchFamily="34" charset="0"/>
              </a:rPr>
              <a:t>nonummy. Fusce aliquet pede non pede. Suspendisse dapibus lorem pellentesque magna. Integer nulla. Donec blandit feugiat ligula. Donec hendrerit, felis et imperdiet euismod, purus ipsum pretium metus, in lacinia </a:t>
            </a:r>
            <a:r>
              <a:rPr lang="sr-Latn-RS" sz="1100" smtClean="0">
                <a:solidFill>
                  <a:srgbClr val="2A2B2D"/>
                </a:solidFill>
                <a:latin typeface="Bahnschrift" panose="020B0502040204020203" pitchFamily="34" charset="0"/>
              </a:rPr>
              <a:t>nulla.</a:t>
            </a:r>
            <a:endParaRPr lang="en-GB" sz="1100">
              <a:solidFill>
                <a:srgbClr val="2A2B2D"/>
              </a:solidFill>
              <a:latin typeface="Bahnschrift" panose="020B0502040204020203" pitchFamily="34" charset="0"/>
            </a:endParaRPr>
          </a:p>
        </p:txBody>
      </p:sp>
      <p:pic>
        <p:nvPicPr>
          <p:cNvPr id="50" name="Picture 49">
            <a:hlinkClick r:id="rId7"/>
            <a:extLst>
              <a:ext uri="{FF2B5EF4-FFF2-40B4-BE49-F238E27FC236}">
                <a16:creationId xmlns:a16="http://schemas.microsoft.com/office/drawing/2014/main" id="{875B4D1B-1ECF-488F-9573-9C2497DFAE05}"/>
              </a:ext>
            </a:extLst>
          </p:cNvPr>
          <p:cNvPicPr/>
          <p:nvPr/>
        </p:nvPicPr>
        <p:blipFill>
          <a:blip r:embed="rId8" cstate="print">
            <a:extLst>
              <a:ext uri="{28A0092B-C50C-407E-A947-70E740481C1C}">
                <a14:useLocalDpi xmlns:a14="http://schemas.microsoft.com/office/drawing/2010/main" val="0"/>
              </a:ext>
            </a:extLst>
          </a:blip>
          <a:stretch>
            <a:fillRect/>
          </a:stretch>
        </p:blipFill>
        <p:spPr>
          <a:xfrm rot="5400000">
            <a:off x="6678488" y="1783067"/>
            <a:ext cx="1320658" cy="267468"/>
          </a:xfrm>
          <a:prstGeom prst="rect">
            <a:avLst/>
          </a:prstGeom>
        </p:spPr>
      </p:pic>
      <p:sp>
        <p:nvSpPr>
          <p:cNvPr id="52" name="TextBox 84"/>
          <p:cNvSpPr txBox="1"/>
          <p:nvPr/>
        </p:nvSpPr>
        <p:spPr>
          <a:xfrm>
            <a:off x="5935761" y="10388774"/>
            <a:ext cx="1332000" cy="255455"/>
          </a:xfrm>
          <a:prstGeom prst="rect">
            <a:avLst/>
          </a:prstGeom>
          <a:noFill/>
        </p:spPr>
        <p:txBody>
          <a:bodyPr wrap="square" rtlCol="0">
            <a:spAutoFit/>
          </a:bodyPr>
          <a:lstStyle/>
          <a:p>
            <a:pPr marL="0" marR="0" algn="just">
              <a:lnSpc>
                <a:spcPct val="106000"/>
              </a:lnSpc>
              <a:spcBef>
                <a:spcPts val="0"/>
              </a:spcBef>
              <a:spcAft>
                <a:spcPts val="0"/>
              </a:spcAft>
            </a:pPr>
            <a:r>
              <a:rPr lang="en-GB" sz="1000" kern="1200">
                <a:solidFill>
                  <a:schemeClr val="bg1"/>
                </a:solidFill>
                <a:latin typeface="Bahnschrift" panose="020B0502040204020203" pitchFamily="34" charset="0"/>
                <a:ea typeface="Calibri" panose="020F0502020204030204" pitchFamily="34" charset="0"/>
                <a:cs typeface="Times New Roman" panose="02020603050405020304" pitchFamily="18" charset="0"/>
                <a:hlinkClick r:id="rId7"/>
              </a:rPr>
              <a:t>© TemplateLab.com</a:t>
            </a:r>
            <a:endParaRPr lang="en-GB" sz="1200">
              <a:solidFill>
                <a:schemeClr val="bg1"/>
              </a:solidFill>
              <a:latin typeface="Bahnschrift" panose="020B0502040204020203" pitchFamily="34" charset="0"/>
              <a:ea typeface="Times New Roman" panose="02020603050405020304" pitchFamily="18" charset="0"/>
            </a:endParaRPr>
          </a:p>
        </p:txBody>
      </p:sp>
    </p:spTree>
    <p:extLst>
      <p:ext uri="{BB962C8B-B14F-4D97-AF65-F5344CB8AC3E}">
        <p14:creationId xmlns:p14="http://schemas.microsoft.com/office/powerpoint/2010/main" val="7033323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103</TotalTime>
  <Words>169</Words>
  <Application>Microsoft Office PowerPoint</Application>
  <PresentationFormat>Custom</PresentationFormat>
  <Paragraphs>26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Bahnschrift</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Bratislav Milojevic</dc:creator>
  <cp:lastModifiedBy>Bratislav Milojevic</cp:lastModifiedBy>
  <cp:revision>14</cp:revision>
  <dcterms:created xsi:type="dcterms:W3CDTF">2020-10-27T10:42:56Z</dcterms:created>
  <dcterms:modified xsi:type="dcterms:W3CDTF">2020-10-27T12:30:35Z</dcterms:modified>
</cp:coreProperties>
</file>