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C9CF"/>
    <a:srgbClr val="C87A6D"/>
    <a:srgbClr val="F1C073"/>
    <a:srgbClr val="E75790"/>
    <a:srgbClr val="712E49"/>
    <a:srgbClr val="2A2B2D"/>
    <a:srgbClr val="D8514E"/>
    <a:srgbClr val="2EA8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332" autoAdjust="0"/>
  </p:normalViewPr>
  <p:slideViewPr>
    <p:cSldViewPr snapToGrid="0">
      <p:cViewPr varScale="1">
        <p:scale>
          <a:sx n="54" d="100"/>
          <a:sy n="54" d="100"/>
        </p:scale>
        <p:origin x="2510"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A88240-1C55-422A-9E1A-F30AC3A3BAF1}" type="datetimeFigureOut">
              <a:rPr lang="en-GB" smtClean="0"/>
              <a:t>28/10/2020</a:t>
            </a:fld>
            <a:endParaRPr lang="en-GB"/>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307F66-7781-425D-ABB9-1630973768E0}" type="slidenum">
              <a:rPr lang="en-GB" smtClean="0"/>
              <a:t>‹#›</a:t>
            </a:fld>
            <a:endParaRPr lang="en-GB"/>
          </a:p>
        </p:txBody>
      </p:sp>
    </p:spTree>
    <p:extLst>
      <p:ext uri="{BB962C8B-B14F-4D97-AF65-F5344CB8AC3E}">
        <p14:creationId xmlns:p14="http://schemas.microsoft.com/office/powerpoint/2010/main" val="327843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1307F66-7781-425D-ABB9-1630973768E0}" type="slidenum">
              <a:rPr lang="en-GB" smtClean="0"/>
              <a:t>1</a:t>
            </a:fld>
            <a:endParaRPr lang="en-GB"/>
          </a:p>
        </p:txBody>
      </p:sp>
    </p:spTree>
    <p:extLst>
      <p:ext uri="{BB962C8B-B14F-4D97-AF65-F5344CB8AC3E}">
        <p14:creationId xmlns:p14="http://schemas.microsoft.com/office/powerpoint/2010/main" val="3631697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smtClean="0"/>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512B30F-6243-4F20-AF18-3E33E51C988D}" type="datetimeFigureOut">
              <a:rPr lang="en-GB" smtClean="0"/>
              <a:t>28/10/2020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FF4543-0EAE-48AC-A952-CC813EE5FF72}" type="slidenum">
              <a:rPr lang="en-GB" smtClean="0"/>
              <a:t>‹#›</a:t>
            </a:fld>
            <a:endParaRPr lang="en-GB"/>
          </a:p>
        </p:txBody>
      </p:sp>
    </p:spTree>
    <p:extLst>
      <p:ext uri="{BB962C8B-B14F-4D97-AF65-F5344CB8AC3E}">
        <p14:creationId xmlns:p14="http://schemas.microsoft.com/office/powerpoint/2010/main" val="2339168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12B30F-6243-4F20-AF18-3E33E51C988D}" type="datetimeFigureOut">
              <a:rPr lang="en-GB" smtClean="0"/>
              <a:t>28/10/2020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FF4543-0EAE-48AC-A952-CC813EE5FF72}" type="slidenum">
              <a:rPr lang="en-GB" smtClean="0"/>
              <a:t>‹#›</a:t>
            </a:fld>
            <a:endParaRPr lang="en-GB"/>
          </a:p>
        </p:txBody>
      </p:sp>
    </p:spTree>
    <p:extLst>
      <p:ext uri="{BB962C8B-B14F-4D97-AF65-F5344CB8AC3E}">
        <p14:creationId xmlns:p14="http://schemas.microsoft.com/office/powerpoint/2010/main" val="4104311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12B30F-6243-4F20-AF18-3E33E51C988D}" type="datetimeFigureOut">
              <a:rPr lang="en-GB" smtClean="0"/>
              <a:t>28/10/2020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FF4543-0EAE-48AC-A952-CC813EE5FF72}" type="slidenum">
              <a:rPr lang="en-GB" smtClean="0"/>
              <a:t>‹#›</a:t>
            </a:fld>
            <a:endParaRPr lang="en-GB"/>
          </a:p>
        </p:txBody>
      </p:sp>
    </p:spTree>
    <p:extLst>
      <p:ext uri="{BB962C8B-B14F-4D97-AF65-F5344CB8AC3E}">
        <p14:creationId xmlns:p14="http://schemas.microsoft.com/office/powerpoint/2010/main" val="400814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512B30F-6243-4F20-AF18-3E33E51C988D}" type="datetimeFigureOut">
              <a:rPr lang="en-GB" smtClean="0"/>
              <a:t>28/10/2020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FF4543-0EAE-48AC-A952-CC813EE5FF72}" type="slidenum">
              <a:rPr lang="en-GB" smtClean="0"/>
              <a:t>‹#›</a:t>
            </a:fld>
            <a:endParaRPr lang="en-GB"/>
          </a:p>
        </p:txBody>
      </p:sp>
    </p:spTree>
    <p:extLst>
      <p:ext uri="{BB962C8B-B14F-4D97-AF65-F5344CB8AC3E}">
        <p14:creationId xmlns:p14="http://schemas.microsoft.com/office/powerpoint/2010/main" val="2965758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smtClean="0"/>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12B30F-6243-4F20-AF18-3E33E51C988D}" type="datetimeFigureOut">
              <a:rPr lang="en-GB" smtClean="0"/>
              <a:t>28/10/2020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1FF4543-0EAE-48AC-A952-CC813EE5FF72}" type="slidenum">
              <a:rPr lang="en-GB" smtClean="0"/>
              <a:t>‹#›</a:t>
            </a:fld>
            <a:endParaRPr lang="en-GB"/>
          </a:p>
        </p:txBody>
      </p:sp>
    </p:spTree>
    <p:extLst>
      <p:ext uri="{BB962C8B-B14F-4D97-AF65-F5344CB8AC3E}">
        <p14:creationId xmlns:p14="http://schemas.microsoft.com/office/powerpoint/2010/main" val="2908135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512B30F-6243-4F20-AF18-3E33E51C988D}" type="datetimeFigureOut">
              <a:rPr lang="en-GB" smtClean="0"/>
              <a:t>28/10/2020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FF4543-0EAE-48AC-A952-CC813EE5FF72}" type="slidenum">
              <a:rPr lang="en-GB" smtClean="0"/>
              <a:t>‹#›</a:t>
            </a:fld>
            <a:endParaRPr lang="en-GB"/>
          </a:p>
        </p:txBody>
      </p:sp>
    </p:spTree>
    <p:extLst>
      <p:ext uri="{BB962C8B-B14F-4D97-AF65-F5344CB8AC3E}">
        <p14:creationId xmlns:p14="http://schemas.microsoft.com/office/powerpoint/2010/main" val="1563557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512B30F-6243-4F20-AF18-3E33E51C988D}" type="datetimeFigureOut">
              <a:rPr lang="en-GB" smtClean="0"/>
              <a:t>28/10/2020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1FF4543-0EAE-48AC-A952-CC813EE5FF72}" type="slidenum">
              <a:rPr lang="en-GB" smtClean="0"/>
              <a:t>‹#›</a:t>
            </a:fld>
            <a:endParaRPr lang="en-GB"/>
          </a:p>
        </p:txBody>
      </p:sp>
    </p:spTree>
    <p:extLst>
      <p:ext uri="{BB962C8B-B14F-4D97-AF65-F5344CB8AC3E}">
        <p14:creationId xmlns:p14="http://schemas.microsoft.com/office/powerpoint/2010/main" val="1867052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512B30F-6243-4F20-AF18-3E33E51C988D}" type="datetimeFigureOut">
              <a:rPr lang="en-GB" smtClean="0"/>
              <a:t>28/10/2020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1FF4543-0EAE-48AC-A952-CC813EE5FF72}" type="slidenum">
              <a:rPr lang="en-GB" smtClean="0"/>
              <a:t>‹#›</a:t>
            </a:fld>
            <a:endParaRPr lang="en-GB"/>
          </a:p>
        </p:txBody>
      </p:sp>
    </p:spTree>
    <p:extLst>
      <p:ext uri="{BB962C8B-B14F-4D97-AF65-F5344CB8AC3E}">
        <p14:creationId xmlns:p14="http://schemas.microsoft.com/office/powerpoint/2010/main" val="2190361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2B30F-6243-4F20-AF18-3E33E51C988D}" type="datetimeFigureOut">
              <a:rPr lang="en-GB" smtClean="0"/>
              <a:t>28/10/2020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1FF4543-0EAE-48AC-A952-CC813EE5FF72}" type="slidenum">
              <a:rPr lang="en-GB" smtClean="0"/>
              <a:t>‹#›</a:t>
            </a:fld>
            <a:endParaRPr lang="en-GB"/>
          </a:p>
        </p:txBody>
      </p:sp>
    </p:spTree>
    <p:extLst>
      <p:ext uri="{BB962C8B-B14F-4D97-AF65-F5344CB8AC3E}">
        <p14:creationId xmlns:p14="http://schemas.microsoft.com/office/powerpoint/2010/main" val="3239832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6512B30F-6243-4F20-AF18-3E33E51C988D}" type="datetimeFigureOut">
              <a:rPr lang="en-GB" smtClean="0"/>
              <a:t>28/10/2020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FF4543-0EAE-48AC-A952-CC813EE5FF72}" type="slidenum">
              <a:rPr lang="en-GB" smtClean="0"/>
              <a:t>‹#›</a:t>
            </a:fld>
            <a:endParaRPr lang="en-GB"/>
          </a:p>
        </p:txBody>
      </p:sp>
    </p:spTree>
    <p:extLst>
      <p:ext uri="{BB962C8B-B14F-4D97-AF65-F5344CB8AC3E}">
        <p14:creationId xmlns:p14="http://schemas.microsoft.com/office/powerpoint/2010/main" val="370615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smtClean="0"/>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6512B30F-6243-4F20-AF18-3E33E51C988D}" type="datetimeFigureOut">
              <a:rPr lang="en-GB" smtClean="0"/>
              <a:t>28/10/2020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1FF4543-0EAE-48AC-A952-CC813EE5FF72}" type="slidenum">
              <a:rPr lang="en-GB" smtClean="0"/>
              <a:t>‹#›</a:t>
            </a:fld>
            <a:endParaRPr lang="en-GB"/>
          </a:p>
        </p:txBody>
      </p:sp>
    </p:spTree>
    <p:extLst>
      <p:ext uri="{BB962C8B-B14F-4D97-AF65-F5344CB8AC3E}">
        <p14:creationId xmlns:p14="http://schemas.microsoft.com/office/powerpoint/2010/main" val="3059613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6512B30F-6243-4F20-AF18-3E33E51C988D}" type="datetimeFigureOut">
              <a:rPr lang="en-GB" smtClean="0"/>
              <a:t>28/10/2020</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1FF4543-0EAE-48AC-A952-CC813EE5FF72}" type="slidenum">
              <a:rPr lang="en-GB" smtClean="0"/>
              <a:t>‹#›</a:t>
            </a:fld>
            <a:endParaRPr lang="en-GB"/>
          </a:p>
        </p:txBody>
      </p:sp>
    </p:spTree>
    <p:extLst>
      <p:ext uri="{BB962C8B-B14F-4D97-AF65-F5344CB8AC3E}">
        <p14:creationId xmlns:p14="http://schemas.microsoft.com/office/powerpoint/2010/main" val="11149528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hyperlink" Target="https://templatelab.com/" TargetMode="External"/><Relationship Id="rId9"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2322724"/>
            <a:ext cx="7559675" cy="45719"/>
          </a:xfrm>
          <a:prstGeom prst="rect">
            <a:avLst/>
          </a:prstGeom>
          <a:solidFill>
            <a:srgbClr val="C87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4198"/>
            <a:ext cx="7559675" cy="2336922"/>
          </a:xfrm>
          <a:prstGeom prst="rect">
            <a:avLst/>
          </a:prstGeom>
        </p:spPr>
      </p:pic>
      <p:pic>
        <p:nvPicPr>
          <p:cNvPr id="81" name="Picture 80">
            <a:hlinkClick r:id="rId4"/>
            <a:extLst>
              <a:ext uri="{FF2B5EF4-FFF2-40B4-BE49-F238E27FC236}">
                <a16:creationId xmlns:a16="http://schemas.microsoft.com/office/drawing/2014/main" id="{875B4D1B-1ECF-488F-9573-9C2497DFAE05}"/>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5916818" y="2454876"/>
            <a:ext cx="1323340" cy="274320"/>
          </a:xfrm>
          <a:prstGeom prst="rect">
            <a:avLst/>
          </a:prstGeom>
        </p:spPr>
      </p:pic>
      <p:sp>
        <p:nvSpPr>
          <p:cNvPr id="82" name="TextBox 84"/>
          <p:cNvSpPr txBox="1"/>
          <p:nvPr/>
        </p:nvSpPr>
        <p:spPr>
          <a:xfrm>
            <a:off x="6381691" y="10399298"/>
            <a:ext cx="1070722" cy="222818"/>
          </a:xfrm>
          <a:prstGeom prst="rect">
            <a:avLst/>
          </a:prstGeom>
          <a:noFill/>
        </p:spPr>
        <p:txBody>
          <a:bodyPr wrap="square" rtlCol="0">
            <a:spAutoFit/>
          </a:bodyPr>
          <a:lstStyle/>
          <a:p>
            <a:pPr marL="0" marR="0" algn="just">
              <a:lnSpc>
                <a:spcPct val="106000"/>
              </a:lnSpc>
              <a:spcBef>
                <a:spcPts val="0"/>
              </a:spcBef>
              <a:spcAft>
                <a:spcPts val="0"/>
              </a:spcAft>
            </a:pPr>
            <a:r>
              <a:rPr lang="en-GB" sz="800" b="1" u="sng" kern="1200">
                <a:solidFill>
                  <a:srgbClr val="82C9CF"/>
                </a:solidFill>
                <a:ea typeface="Calibri" panose="020F0502020204030204" pitchFamily="34" charset="0"/>
                <a:cs typeface="Times New Roman" panose="02020603050405020304" pitchFamily="18" charset="0"/>
                <a:hlinkClick r:id="rId4"/>
              </a:rPr>
              <a:t>© </a:t>
            </a:r>
            <a:r>
              <a:rPr lang="en-GB" sz="800" kern="1200">
                <a:solidFill>
                  <a:srgbClr val="82C9CF"/>
                </a:solidFill>
                <a:ea typeface="Calibri" panose="020F0502020204030204" pitchFamily="34" charset="0"/>
                <a:cs typeface="Times New Roman" panose="02020603050405020304" pitchFamily="18" charset="0"/>
                <a:hlinkClick r:id="rId4"/>
              </a:rPr>
              <a:t>TemplateLab.com</a:t>
            </a:r>
            <a:endParaRPr lang="en-GB" sz="1050">
              <a:solidFill>
                <a:srgbClr val="82C9CF"/>
              </a:solidFill>
              <a:ea typeface="Times New Roman" panose="02020603050405020304" pitchFamily="18" charset="0"/>
            </a:endParaRPr>
          </a:p>
        </p:txBody>
      </p:sp>
      <p:sp>
        <p:nvSpPr>
          <p:cNvPr id="5" name="Rectangle 4"/>
          <p:cNvSpPr/>
          <p:nvPr/>
        </p:nvSpPr>
        <p:spPr>
          <a:xfrm>
            <a:off x="411480" y="-14198"/>
            <a:ext cx="1950720" cy="2719298"/>
          </a:xfrm>
          <a:custGeom>
            <a:avLst/>
            <a:gdLst>
              <a:gd name="connsiteX0" fmla="*/ 0 w 1950720"/>
              <a:gd name="connsiteY0" fmla="*/ 0 h 2719298"/>
              <a:gd name="connsiteX1" fmla="*/ 1950720 w 1950720"/>
              <a:gd name="connsiteY1" fmla="*/ 0 h 2719298"/>
              <a:gd name="connsiteX2" fmla="*/ 1950720 w 1950720"/>
              <a:gd name="connsiteY2" fmla="*/ 2719298 h 2719298"/>
              <a:gd name="connsiteX3" fmla="*/ 0 w 1950720"/>
              <a:gd name="connsiteY3" fmla="*/ 2719298 h 2719298"/>
              <a:gd name="connsiteX4" fmla="*/ 0 w 1950720"/>
              <a:gd name="connsiteY4" fmla="*/ 0 h 2719298"/>
              <a:gd name="connsiteX0" fmla="*/ 1950720 w 1950720"/>
              <a:gd name="connsiteY0" fmla="*/ 0 h 2719298"/>
              <a:gd name="connsiteX1" fmla="*/ 1950720 w 1950720"/>
              <a:gd name="connsiteY1" fmla="*/ 2719298 h 2719298"/>
              <a:gd name="connsiteX2" fmla="*/ 0 w 1950720"/>
              <a:gd name="connsiteY2" fmla="*/ 2719298 h 2719298"/>
              <a:gd name="connsiteX3" fmla="*/ 91440 w 1950720"/>
              <a:gd name="connsiteY3" fmla="*/ 91440 h 2719298"/>
              <a:gd name="connsiteX0" fmla="*/ 1950720 w 1950720"/>
              <a:gd name="connsiteY0" fmla="*/ 0 h 2719298"/>
              <a:gd name="connsiteX1" fmla="*/ 1950720 w 1950720"/>
              <a:gd name="connsiteY1" fmla="*/ 2719298 h 2719298"/>
              <a:gd name="connsiteX2" fmla="*/ 0 w 1950720"/>
              <a:gd name="connsiteY2" fmla="*/ 2719298 h 2719298"/>
              <a:gd name="connsiteX3" fmla="*/ 7620 w 1950720"/>
              <a:gd name="connsiteY3" fmla="*/ 5715 h 2719298"/>
              <a:gd name="connsiteX0" fmla="*/ 1950720 w 1950720"/>
              <a:gd name="connsiteY0" fmla="*/ 0 h 2719298"/>
              <a:gd name="connsiteX1" fmla="*/ 1950720 w 1950720"/>
              <a:gd name="connsiteY1" fmla="*/ 2719298 h 2719298"/>
              <a:gd name="connsiteX2" fmla="*/ 0 w 1950720"/>
              <a:gd name="connsiteY2" fmla="*/ 2719298 h 2719298"/>
              <a:gd name="connsiteX3" fmla="*/ 1905 w 1950720"/>
              <a:gd name="connsiteY3" fmla="*/ 0 h 2719298"/>
            </a:gdLst>
            <a:ahLst/>
            <a:cxnLst>
              <a:cxn ang="0">
                <a:pos x="connsiteX0" y="connsiteY0"/>
              </a:cxn>
              <a:cxn ang="0">
                <a:pos x="connsiteX1" y="connsiteY1"/>
              </a:cxn>
              <a:cxn ang="0">
                <a:pos x="connsiteX2" y="connsiteY2"/>
              </a:cxn>
              <a:cxn ang="0">
                <a:pos x="connsiteX3" y="connsiteY3"/>
              </a:cxn>
            </a:cxnLst>
            <a:rect l="l" t="t" r="r" b="b"/>
            <a:pathLst>
              <a:path w="1950720" h="2719298">
                <a:moveTo>
                  <a:pt x="1950720" y="0"/>
                </a:moveTo>
                <a:lnTo>
                  <a:pt x="1950720" y="2719298"/>
                </a:lnTo>
                <a:lnTo>
                  <a:pt x="0" y="2719298"/>
                </a:lnTo>
                <a:cubicBezTo>
                  <a:pt x="0" y="1812865"/>
                  <a:pt x="1905" y="0"/>
                  <a:pt x="1905" y="0"/>
                </a:cubicBezTo>
              </a:path>
            </a:pathLst>
          </a:custGeom>
          <a:solidFill>
            <a:schemeClr val="bg1"/>
          </a:solidFill>
          <a:ln w="38100">
            <a:solidFill>
              <a:srgbClr val="F1C0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4402" y="349652"/>
            <a:ext cx="1804876" cy="1800000"/>
          </a:xfrm>
          <a:prstGeom prst="rect">
            <a:avLst/>
          </a:prstGeom>
        </p:spPr>
      </p:pic>
      <p:sp>
        <p:nvSpPr>
          <p:cNvPr id="8" name="TextBox 7"/>
          <p:cNvSpPr txBox="1"/>
          <p:nvPr/>
        </p:nvSpPr>
        <p:spPr>
          <a:xfrm>
            <a:off x="502920" y="2913640"/>
            <a:ext cx="6557058" cy="552811"/>
          </a:xfrm>
          <a:prstGeom prst="rect">
            <a:avLst/>
          </a:prstGeom>
          <a:noFill/>
        </p:spPr>
        <p:txBody>
          <a:bodyPr wrap="square" lIns="0" tIns="0" rIns="0" bIns="0" rtlCol="0" anchor="ctr" anchorCtr="0">
            <a:noAutofit/>
          </a:bodyPr>
          <a:lstStyle/>
          <a:p>
            <a:r>
              <a:rPr lang="en-GB" sz="4000">
                <a:latin typeface="+mj-lt"/>
              </a:rPr>
              <a:t>Health Tips for </a:t>
            </a:r>
            <a:r>
              <a:rPr lang="en-GB" sz="4000">
                <a:latin typeface="+mj-lt"/>
              </a:rPr>
              <a:t>Healthy </a:t>
            </a:r>
            <a:r>
              <a:rPr lang="en-GB" sz="4000" smtClean="0">
                <a:latin typeface="+mj-lt"/>
              </a:rPr>
              <a:t>Li</a:t>
            </a:r>
            <a:r>
              <a:rPr lang="sr-Latn-RS" sz="4000" smtClean="0">
                <a:latin typeface="+mj-lt"/>
              </a:rPr>
              <a:t>fe</a:t>
            </a:r>
            <a:endParaRPr lang="en-GB" sz="4000">
              <a:latin typeface="+mj-lt"/>
            </a:endParaRPr>
          </a:p>
        </p:txBody>
      </p:sp>
      <p:sp>
        <p:nvSpPr>
          <p:cNvPr id="42" name="TextBox 41"/>
          <p:cNvSpPr txBox="1"/>
          <p:nvPr/>
        </p:nvSpPr>
        <p:spPr>
          <a:xfrm>
            <a:off x="502920" y="3538694"/>
            <a:ext cx="6557058" cy="677706"/>
          </a:xfrm>
          <a:prstGeom prst="rect">
            <a:avLst/>
          </a:prstGeom>
          <a:noFill/>
        </p:spPr>
        <p:txBody>
          <a:bodyPr wrap="square" lIns="0" tIns="0" rIns="0" bIns="0" rtlCol="0" anchor="ctr" anchorCtr="0">
            <a:noAutofit/>
          </a:bodyPr>
          <a:lstStyle/>
          <a:p>
            <a:r>
              <a:rPr lang="en-GB" sz="2000">
                <a:latin typeface="+mj-lt"/>
              </a:rPr>
              <a:t>"Healthy living" to most people means both physical and mental health are in balance or functioning well together in </a:t>
            </a:r>
            <a:r>
              <a:rPr lang="en-GB" sz="2000">
                <a:latin typeface="+mj-lt"/>
              </a:rPr>
              <a:t>a </a:t>
            </a:r>
            <a:r>
              <a:rPr lang="en-GB" sz="2000" smtClean="0">
                <a:latin typeface="+mj-lt"/>
              </a:rPr>
              <a:t>person</a:t>
            </a:r>
            <a:endParaRPr lang="en-GB" sz="2000">
              <a:latin typeface="+mj-lt"/>
            </a:endParaRPr>
          </a:p>
        </p:txBody>
      </p:sp>
      <p:sp>
        <p:nvSpPr>
          <p:cNvPr id="44" name="TextBox 43"/>
          <p:cNvSpPr txBox="1"/>
          <p:nvPr/>
        </p:nvSpPr>
        <p:spPr>
          <a:xfrm>
            <a:off x="502921" y="4342153"/>
            <a:ext cx="3863368" cy="2022191"/>
          </a:xfrm>
          <a:prstGeom prst="rect">
            <a:avLst/>
          </a:prstGeom>
          <a:noFill/>
        </p:spPr>
        <p:txBody>
          <a:bodyPr wrap="square" lIns="0" tIns="0" rIns="0" bIns="0" rtlCol="0" anchor="ctr" anchorCtr="0">
            <a:noAutofit/>
          </a:bodyPr>
          <a:lstStyle/>
          <a:p>
            <a:r>
              <a:rPr lang="sr-Latn-RS" sz="1200" smtClean="0"/>
              <a:t>Lorem ipsum dolor sit amet, consectetuer adipiscing elit. Maecenas porttitor congue massa. Fusce posuere, magna sed pulvinar ultricies, purus lectus malesuada libero, sit amet commodo magna eros quis urna. Nunc viverra imperdiet enim. Fusce est. Vivamus a tellus. Pellentesque habitant morbi tristique senectus et netus et malesuada fames ac turpis egestas. Proin pharetra nonummy pede. Mauris et orci. Aenean nec lorem. In porttitor. Donec laoreet nonummy augue. Suspendisse dui purus, scelerisque at, vulputate vitae, pretium mattis, nunc. </a:t>
            </a:r>
            <a:endParaRPr lang="en-GB" sz="1050">
              <a:latin typeface="+mj-lt"/>
            </a:endParaRPr>
          </a:p>
        </p:txBody>
      </p:sp>
      <p:sp>
        <p:nvSpPr>
          <p:cNvPr id="10" name="Rounded Rectangle 9"/>
          <p:cNvSpPr/>
          <p:nvPr/>
        </p:nvSpPr>
        <p:spPr>
          <a:xfrm>
            <a:off x="4789669" y="4474408"/>
            <a:ext cx="2254298" cy="1757680"/>
          </a:xfrm>
          <a:prstGeom prst="roundRect">
            <a:avLst>
              <a:gd name="adj" fmla="val 7997"/>
            </a:avLst>
          </a:prstGeom>
          <a:solidFill>
            <a:srgbClr val="C87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TextBox 48"/>
          <p:cNvSpPr txBox="1"/>
          <p:nvPr/>
        </p:nvSpPr>
        <p:spPr>
          <a:xfrm>
            <a:off x="4916584" y="4543978"/>
            <a:ext cx="2000468" cy="1596012"/>
          </a:xfrm>
          <a:prstGeom prst="rect">
            <a:avLst/>
          </a:prstGeom>
          <a:noFill/>
        </p:spPr>
        <p:txBody>
          <a:bodyPr wrap="square" lIns="0" tIns="0" rIns="0" bIns="0" rtlCol="0" anchor="ctr" anchorCtr="0">
            <a:noAutofit/>
          </a:bodyPr>
          <a:lstStyle/>
          <a:p>
            <a:pPr algn="ctr"/>
            <a:r>
              <a:rPr lang="sr-Latn-RS" sz="1100">
                <a:solidFill>
                  <a:schemeClr val="bg1"/>
                </a:solidFill>
              </a:rPr>
              <a:t>Fusce aliquet pede non pede. Suspendisse dapibus lorem pellentesque magna. Integer nulla. Donec blandit feugiat ligula. Donec hendrerit, felis et imperdiet euismod, purus ipsum pretium metus, in lacinia nulla nisl eget sapien. Donec ut est </a:t>
            </a:r>
            <a:r>
              <a:rPr lang="sr-Latn-RS" sz="1100">
                <a:solidFill>
                  <a:schemeClr val="bg1"/>
                </a:solidFill>
              </a:rPr>
              <a:t>in </a:t>
            </a:r>
            <a:r>
              <a:rPr lang="sr-Latn-RS" sz="1100" smtClean="0">
                <a:solidFill>
                  <a:schemeClr val="bg1"/>
                </a:solidFill>
              </a:rPr>
              <a:t>lectus.</a:t>
            </a:r>
            <a:endParaRPr lang="en-GB" sz="1000">
              <a:solidFill>
                <a:schemeClr val="bg1"/>
              </a:solidFill>
              <a:latin typeface="+mj-lt"/>
            </a:endParaRPr>
          </a:p>
        </p:txBody>
      </p:sp>
      <p:grpSp>
        <p:nvGrpSpPr>
          <p:cNvPr id="17" name="Group 16"/>
          <p:cNvGrpSpPr/>
          <p:nvPr/>
        </p:nvGrpSpPr>
        <p:grpSpPr>
          <a:xfrm>
            <a:off x="4455256" y="4235466"/>
            <a:ext cx="504000" cy="504000"/>
            <a:chOff x="4213584" y="5089984"/>
            <a:chExt cx="504000" cy="504000"/>
          </a:xfrm>
        </p:grpSpPr>
        <p:sp>
          <p:nvSpPr>
            <p:cNvPr id="12" name="Oval 11"/>
            <p:cNvSpPr/>
            <p:nvPr/>
          </p:nvSpPr>
          <p:spPr>
            <a:xfrm>
              <a:off x="4213584" y="5089984"/>
              <a:ext cx="504000" cy="504000"/>
            </a:xfrm>
            <a:prstGeom prst="ellipse">
              <a:avLst/>
            </a:prstGeom>
            <a:solidFill>
              <a:schemeClr val="bg1"/>
            </a:solidFill>
            <a:ln w="28575">
              <a:solidFill>
                <a:srgbClr val="82C9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Cross 15"/>
            <p:cNvSpPr/>
            <p:nvPr/>
          </p:nvSpPr>
          <p:spPr>
            <a:xfrm>
              <a:off x="4303584" y="5179984"/>
              <a:ext cx="324000" cy="324000"/>
            </a:xfrm>
            <a:prstGeom prst="plus">
              <a:avLst>
                <a:gd name="adj" fmla="val 35692"/>
              </a:avLst>
            </a:prstGeom>
            <a:solidFill>
              <a:srgbClr val="82C9CF"/>
            </a:solidFill>
            <a:ln>
              <a:solidFill>
                <a:srgbClr val="82C9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52" name="TextBox 51"/>
          <p:cNvSpPr txBox="1"/>
          <p:nvPr/>
        </p:nvSpPr>
        <p:spPr>
          <a:xfrm>
            <a:off x="4805679" y="6471030"/>
            <a:ext cx="2254299" cy="3815975"/>
          </a:xfrm>
          <a:prstGeom prst="rect">
            <a:avLst/>
          </a:prstGeom>
          <a:noFill/>
        </p:spPr>
        <p:txBody>
          <a:bodyPr wrap="square" lIns="0" tIns="0" rIns="0" bIns="0" rtlCol="0" anchor="ctr" anchorCtr="0">
            <a:noAutofit/>
          </a:bodyPr>
          <a:lstStyle/>
          <a:p>
            <a:pPr marL="171450" indent="-171450">
              <a:buFont typeface="Wingdings" panose="05000000000000000000" pitchFamily="2" charset="2"/>
              <a:buChar char="§"/>
            </a:pPr>
            <a:r>
              <a:rPr lang="en-GB" sz="900"/>
              <a:t>Eat three healthy meals a day (breakfast, lunch, and dinner); it is important to remember that dinner does not have to be the largest </a:t>
            </a:r>
            <a:r>
              <a:rPr lang="en-GB" sz="900"/>
              <a:t>meal</a:t>
            </a:r>
            <a:r>
              <a:rPr lang="en-GB" sz="900" smtClean="0"/>
              <a:t>.</a:t>
            </a:r>
            <a:endParaRPr lang="sr-Latn-RS" sz="900" smtClean="0"/>
          </a:p>
          <a:p>
            <a:endParaRPr lang="en-GB" sz="900"/>
          </a:p>
          <a:p>
            <a:pPr marL="228600" indent="-228600">
              <a:buFont typeface="Wingdings" panose="05000000000000000000" pitchFamily="2" charset="2"/>
              <a:buChar char="§"/>
            </a:pPr>
            <a:r>
              <a:rPr lang="en-GB" sz="900"/>
              <a:t>The bulk of food consumption should consist of healthy foods, such as fruits, vegetables, whole grains, and fat-free or low-fat milk </a:t>
            </a:r>
            <a:r>
              <a:rPr lang="en-GB" sz="900"/>
              <a:t>products</a:t>
            </a:r>
            <a:r>
              <a:rPr lang="en-GB" sz="900" smtClean="0"/>
              <a:t>.</a:t>
            </a:r>
            <a:endParaRPr lang="sr-Latn-RS" sz="900" smtClean="0"/>
          </a:p>
          <a:p>
            <a:endParaRPr lang="en-GB" sz="900" smtClean="0"/>
          </a:p>
          <a:p>
            <a:pPr marL="171450" indent="-171450">
              <a:buFont typeface="Wingdings" panose="05000000000000000000" pitchFamily="2" charset="2"/>
              <a:buChar char="§"/>
            </a:pPr>
            <a:r>
              <a:rPr lang="en-GB" sz="900" smtClean="0"/>
              <a:t>Incorporate </a:t>
            </a:r>
            <a:r>
              <a:rPr lang="en-GB" sz="900"/>
              <a:t>lean meats, poultry, fish, beans, eggs, and nuts (with emphasis on beans and nuts) into a healthy </a:t>
            </a:r>
            <a:r>
              <a:rPr lang="en-GB" sz="900"/>
              <a:t>diet</a:t>
            </a:r>
            <a:r>
              <a:rPr lang="en-GB" sz="900" smtClean="0"/>
              <a:t>.</a:t>
            </a:r>
            <a:endParaRPr lang="sr-Latn-RS" sz="900" smtClean="0"/>
          </a:p>
          <a:p>
            <a:endParaRPr lang="en-GB" sz="900"/>
          </a:p>
          <a:p>
            <a:pPr marL="171450" indent="-171450">
              <a:buFont typeface="Wingdings" panose="05000000000000000000" pitchFamily="2" charset="2"/>
              <a:buChar char="§"/>
            </a:pPr>
            <a:r>
              <a:rPr lang="en-GB" sz="900"/>
              <a:t>Choose foods that are low in saturated fats, trans fats, cholesterol, salt (sodium), and added sugars; look at the labels because the first listed items on the labels comprise the highest concentrations of </a:t>
            </a:r>
            <a:r>
              <a:rPr lang="en-GB" sz="900"/>
              <a:t>ingredients</a:t>
            </a:r>
            <a:r>
              <a:rPr lang="en-GB" sz="900" smtClean="0"/>
              <a:t>.</a:t>
            </a:r>
            <a:endParaRPr lang="sr-Latn-RS" sz="900" smtClean="0"/>
          </a:p>
          <a:p>
            <a:endParaRPr lang="en-GB" sz="900"/>
          </a:p>
          <a:p>
            <a:pPr marL="171450" indent="-171450">
              <a:buFont typeface="Wingdings" panose="05000000000000000000" pitchFamily="2" charset="2"/>
              <a:buChar char="§"/>
            </a:pPr>
            <a:r>
              <a:rPr lang="en-GB" sz="900"/>
              <a:t>Control portion sizes; eat the smallest portion that can satisfy hunger and then stop </a:t>
            </a:r>
            <a:r>
              <a:rPr lang="en-GB" sz="900"/>
              <a:t>eating</a:t>
            </a:r>
            <a:r>
              <a:rPr lang="en-GB" sz="900" smtClean="0"/>
              <a:t>.</a:t>
            </a:r>
            <a:endParaRPr lang="sr-Latn-RS" sz="900" smtClean="0"/>
          </a:p>
          <a:p>
            <a:endParaRPr lang="en-GB" sz="900"/>
          </a:p>
          <a:p>
            <a:pPr marL="171450" indent="-171450">
              <a:buFont typeface="Wingdings" panose="05000000000000000000" pitchFamily="2" charset="2"/>
              <a:buChar char="§"/>
            </a:pPr>
            <a:r>
              <a:rPr lang="en-GB" sz="900"/>
              <a:t>Healthy snacks are OK in moderation and should consist of items like fruit, whole grains, or nuts to satisfy hunger and not cause excessive weight gain.</a:t>
            </a:r>
            <a:endParaRPr lang="en-GB" sz="700">
              <a:latin typeface="+mj-lt"/>
            </a:endParaRPr>
          </a:p>
        </p:txBody>
      </p:sp>
      <p:sp>
        <p:nvSpPr>
          <p:cNvPr id="54" name="TextBox 53"/>
          <p:cNvSpPr txBox="1"/>
          <p:nvPr/>
        </p:nvSpPr>
        <p:spPr>
          <a:xfrm>
            <a:off x="484402" y="6883972"/>
            <a:ext cx="3863368" cy="2302487"/>
          </a:xfrm>
          <a:prstGeom prst="rect">
            <a:avLst/>
          </a:prstGeom>
          <a:noFill/>
        </p:spPr>
        <p:txBody>
          <a:bodyPr wrap="square" lIns="0" tIns="0" rIns="0" bIns="0" rtlCol="0" anchor="ctr" anchorCtr="0">
            <a:noAutofit/>
          </a:bodyPr>
          <a:lstStyle/>
          <a:p>
            <a:r>
              <a:rPr lang="sr-Latn-RS" sz="1200" smtClean="0"/>
              <a:t>Lorem ipsum dolor sit amet, consectetuer adipiscing elit. Maecenas porttitor congue massa. Fusce posuere, magna sed pulvinar ultricies, purus lectus malesuada libero, sit amet commodo magna eros quis urna. Nunc viverra imperdiet enim.</a:t>
            </a:r>
          </a:p>
          <a:p>
            <a:endParaRPr lang="sr-Latn-RS" sz="1200"/>
          </a:p>
          <a:p>
            <a:r>
              <a:rPr lang="sr-Latn-RS" sz="1200" smtClean="0"/>
              <a:t> Fusce est. Vivamus a tellus. Pellentesque habitant morbi tristique senectus et netus et malesuada fames ac turpis egestas. Proin pharetra nonummy pede. Mauris et orci. Aenean nec lorem. In porttitor. Donec laoreet nonummy augue. Suspendisse dui purus, scelerisque at, vulputate vitae, pretium mattis, nunc. </a:t>
            </a:r>
            <a:endParaRPr lang="en-GB" sz="1050">
              <a:latin typeface="+mj-lt"/>
            </a:endParaRPr>
          </a:p>
        </p:txBody>
      </p:sp>
      <p:sp>
        <p:nvSpPr>
          <p:cNvPr id="65" name="TextBox 64"/>
          <p:cNvSpPr txBox="1"/>
          <p:nvPr/>
        </p:nvSpPr>
        <p:spPr>
          <a:xfrm>
            <a:off x="497840" y="6432970"/>
            <a:ext cx="3876806" cy="382376"/>
          </a:xfrm>
          <a:prstGeom prst="rect">
            <a:avLst/>
          </a:prstGeom>
          <a:noFill/>
        </p:spPr>
        <p:txBody>
          <a:bodyPr wrap="square" lIns="0" tIns="0" rIns="0" bIns="0" rtlCol="0" anchor="ctr" anchorCtr="0">
            <a:noAutofit/>
          </a:bodyPr>
          <a:lstStyle/>
          <a:p>
            <a:r>
              <a:rPr lang="en-GB" sz="2000">
                <a:solidFill>
                  <a:srgbClr val="C87A6D"/>
                </a:solidFill>
                <a:latin typeface="+mj-lt"/>
              </a:rPr>
              <a:t>Physical activity and exercise</a:t>
            </a:r>
            <a:endParaRPr lang="en-GB" sz="2000">
              <a:solidFill>
                <a:srgbClr val="C87A6D"/>
              </a:solidFill>
              <a:latin typeface="+mj-lt"/>
            </a:endParaRPr>
          </a:p>
        </p:txBody>
      </p:sp>
      <p:pic>
        <p:nvPicPr>
          <p:cNvPr id="18" name="Pictur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9824" y="9330863"/>
            <a:ext cx="792000" cy="792000"/>
          </a:xfrm>
          <a:prstGeom prst="rect">
            <a:avLst/>
          </a:prstGeom>
        </p:spPr>
      </p:pic>
      <p:pic>
        <p:nvPicPr>
          <p:cNvPr id="19" name="Picture 1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986922" y="9330863"/>
            <a:ext cx="792000" cy="792000"/>
          </a:xfrm>
          <a:prstGeom prst="rect">
            <a:avLst/>
          </a:prstGeom>
        </p:spPr>
      </p:pic>
      <p:pic>
        <p:nvPicPr>
          <p:cNvPr id="20" name="Picture 1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254021" y="9330863"/>
            <a:ext cx="792000" cy="792000"/>
          </a:xfrm>
          <a:prstGeom prst="rect">
            <a:avLst/>
          </a:prstGeom>
        </p:spPr>
      </p:pic>
      <p:sp>
        <p:nvSpPr>
          <p:cNvPr id="83" name="TextBox 82"/>
          <p:cNvSpPr txBox="1"/>
          <p:nvPr/>
        </p:nvSpPr>
        <p:spPr>
          <a:xfrm>
            <a:off x="585472" y="10072080"/>
            <a:ext cx="1060704" cy="437324"/>
          </a:xfrm>
          <a:prstGeom prst="rect">
            <a:avLst/>
          </a:prstGeom>
          <a:noFill/>
        </p:spPr>
        <p:txBody>
          <a:bodyPr wrap="square" lIns="0" tIns="0" rIns="0" bIns="0" rtlCol="0" anchor="ctr" anchorCtr="0">
            <a:noAutofit/>
          </a:bodyPr>
          <a:lstStyle/>
          <a:p>
            <a:pPr algn="ctr"/>
            <a:r>
              <a:rPr lang="sr-Latn-RS" sz="1000" smtClean="0">
                <a:solidFill>
                  <a:srgbClr val="C87A6D"/>
                </a:solidFill>
              </a:rPr>
              <a:t>Lorem ipsum Icon 1 </a:t>
            </a:r>
            <a:endParaRPr lang="en-GB" sz="800">
              <a:solidFill>
                <a:srgbClr val="C87A6D"/>
              </a:solidFill>
              <a:latin typeface="+mj-lt"/>
            </a:endParaRPr>
          </a:p>
        </p:txBody>
      </p:sp>
      <p:sp>
        <p:nvSpPr>
          <p:cNvPr id="84" name="TextBox 83"/>
          <p:cNvSpPr txBox="1"/>
          <p:nvPr/>
        </p:nvSpPr>
        <p:spPr>
          <a:xfrm>
            <a:off x="1852570" y="10072080"/>
            <a:ext cx="1060704" cy="437324"/>
          </a:xfrm>
          <a:prstGeom prst="rect">
            <a:avLst/>
          </a:prstGeom>
          <a:noFill/>
        </p:spPr>
        <p:txBody>
          <a:bodyPr wrap="square" lIns="0" tIns="0" rIns="0" bIns="0" rtlCol="0" anchor="ctr" anchorCtr="0">
            <a:noAutofit/>
          </a:bodyPr>
          <a:lstStyle/>
          <a:p>
            <a:pPr algn="ctr"/>
            <a:r>
              <a:rPr lang="sr-Latn-RS" sz="1000" smtClean="0">
                <a:solidFill>
                  <a:srgbClr val="C87A6D"/>
                </a:solidFill>
              </a:rPr>
              <a:t>Lorem ipsum Icon 2 </a:t>
            </a:r>
            <a:endParaRPr lang="en-GB" sz="800">
              <a:solidFill>
                <a:srgbClr val="C87A6D"/>
              </a:solidFill>
              <a:latin typeface="+mj-lt"/>
            </a:endParaRPr>
          </a:p>
        </p:txBody>
      </p:sp>
      <p:sp>
        <p:nvSpPr>
          <p:cNvPr id="85" name="TextBox 84"/>
          <p:cNvSpPr txBox="1"/>
          <p:nvPr/>
        </p:nvSpPr>
        <p:spPr>
          <a:xfrm>
            <a:off x="3119668" y="10072080"/>
            <a:ext cx="1060704" cy="437324"/>
          </a:xfrm>
          <a:prstGeom prst="rect">
            <a:avLst/>
          </a:prstGeom>
          <a:noFill/>
        </p:spPr>
        <p:txBody>
          <a:bodyPr wrap="square" lIns="0" tIns="0" rIns="0" bIns="0" rtlCol="0" anchor="ctr" anchorCtr="0">
            <a:noAutofit/>
          </a:bodyPr>
          <a:lstStyle/>
          <a:p>
            <a:pPr algn="ctr"/>
            <a:r>
              <a:rPr lang="sr-Latn-RS" sz="1000" smtClean="0">
                <a:solidFill>
                  <a:srgbClr val="C87A6D"/>
                </a:solidFill>
              </a:rPr>
              <a:t>Lorem ipsum Icon 3 </a:t>
            </a:r>
            <a:endParaRPr lang="en-GB" sz="800">
              <a:solidFill>
                <a:srgbClr val="C87A6D"/>
              </a:solidFill>
              <a:latin typeface="+mj-lt"/>
            </a:endParaRPr>
          </a:p>
        </p:txBody>
      </p:sp>
    </p:spTree>
    <p:extLst>
      <p:ext uri="{BB962C8B-B14F-4D97-AF65-F5344CB8AC3E}">
        <p14:creationId xmlns:p14="http://schemas.microsoft.com/office/powerpoint/2010/main" val="703332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314</TotalTime>
  <Words>462</Words>
  <Application>Microsoft Office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dc:creator>
  <cp:lastModifiedBy>Bratislav Milojevic</cp:lastModifiedBy>
  <cp:revision>41</cp:revision>
  <dcterms:created xsi:type="dcterms:W3CDTF">2020-10-27T10:42:56Z</dcterms:created>
  <dcterms:modified xsi:type="dcterms:W3CDTF">2020-10-28T21:02:45Z</dcterms:modified>
</cp:coreProperties>
</file>