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3339"/>
    <a:srgbClr val="043E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autoAdjust="0"/>
    <p:restoredTop sz="94660"/>
  </p:normalViewPr>
  <p:slideViewPr>
    <p:cSldViewPr snapToGrid="0">
      <p:cViewPr varScale="1">
        <p:scale>
          <a:sx n="54" d="100"/>
          <a:sy n="54" d="100"/>
        </p:scale>
        <p:origin x="232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791F14-871C-44CB-94A2-DC676A08274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153645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791F14-871C-44CB-94A2-DC676A08274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6926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791F14-871C-44CB-94A2-DC676A08274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5292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791F14-871C-44CB-94A2-DC676A08274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88846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791F14-871C-44CB-94A2-DC676A082744}"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22138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791F14-871C-44CB-94A2-DC676A08274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237854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791F14-871C-44CB-94A2-DC676A082744}" type="datetimeFigureOut">
              <a:rPr lang="en-GB" smtClean="0"/>
              <a:t>06/11/2020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21841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791F14-871C-44CB-94A2-DC676A082744}" type="datetimeFigureOut">
              <a:rPr lang="en-GB" smtClean="0"/>
              <a:t>06/11/2020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46244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91F14-871C-44CB-94A2-DC676A082744}" type="datetimeFigureOut">
              <a:rPr lang="en-GB" smtClean="0"/>
              <a:t>06/11/2020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400503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E0791F14-871C-44CB-94A2-DC676A08274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825606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E0791F14-871C-44CB-94A2-DC676A082744}"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0A489F-BB2C-4086-99D0-59D2F18E50C2}" type="slidenum">
              <a:rPr lang="en-GB" smtClean="0"/>
              <a:t>‹#›</a:t>
            </a:fld>
            <a:endParaRPr lang="en-GB"/>
          </a:p>
        </p:txBody>
      </p:sp>
    </p:spTree>
    <p:extLst>
      <p:ext uri="{BB962C8B-B14F-4D97-AF65-F5344CB8AC3E}">
        <p14:creationId xmlns:p14="http://schemas.microsoft.com/office/powerpoint/2010/main" val="318712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0791F14-871C-44CB-94A2-DC676A082744}" type="datetimeFigureOut">
              <a:rPr lang="en-GB" smtClean="0"/>
              <a:t>06/11/2020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00A489F-BB2C-4086-99D0-59D2F18E50C2}" type="slidenum">
              <a:rPr lang="en-GB" smtClean="0"/>
              <a:t>‹#›</a:t>
            </a:fld>
            <a:endParaRPr lang="en-GB"/>
          </a:p>
        </p:txBody>
      </p:sp>
    </p:spTree>
    <p:extLst>
      <p:ext uri="{BB962C8B-B14F-4D97-AF65-F5344CB8AC3E}">
        <p14:creationId xmlns:p14="http://schemas.microsoft.com/office/powerpoint/2010/main" val="12200052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templatelab.com/"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559675" cy="2834878"/>
          </a:xfrm>
          <a:prstGeom prst="rect">
            <a:avLst/>
          </a:prstGeom>
        </p:spPr>
      </p:pic>
      <p:sp>
        <p:nvSpPr>
          <p:cNvPr id="7" name="Rectangle 6"/>
          <p:cNvSpPr/>
          <p:nvPr/>
        </p:nvSpPr>
        <p:spPr>
          <a:xfrm>
            <a:off x="2037143" y="2834878"/>
            <a:ext cx="5522531" cy="964962"/>
          </a:xfrm>
          <a:prstGeom prst="rect">
            <a:avLst/>
          </a:prstGeom>
          <a:solidFill>
            <a:srgbClr val="C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037143" y="3799840"/>
            <a:ext cx="5522531" cy="689197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309535" y="3902178"/>
            <a:ext cx="4781750" cy="553998"/>
          </a:xfrm>
          <a:prstGeom prst="rect">
            <a:avLst/>
          </a:prstGeom>
          <a:noFill/>
        </p:spPr>
        <p:txBody>
          <a:bodyPr wrap="none" lIns="0" tIns="0" rIns="0" bIns="0" rtlCol="0" anchor="ctr" anchorCtr="0">
            <a:noAutofit/>
          </a:bodyPr>
          <a:lstStyle/>
          <a:p>
            <a:r>
              <a:rPr lang="sr-Latn-RS" sz="3600" smtClean="0">
                <a:solidFill>
                  <a:srgbClr val="043E77"/>
                </a:solidFill>
                <a:latin typeface="Bahnschrift" panose="020B0502040204020203" pitchFamily="34" charset="0"/>
              </a:rPr>
              <a:t>SERBIA</a:t>
            </a:r>
            <a:endParaRPr lang="en-GB" sz="3600">
              <a:solidFill>
                <a:srgbClr val="043E77"/>
              </a:solidFill>
              <a:latin typeface="Bahnschrift" panose="020B0502040204020203" pitchFamily="34" charset="0"/>
            </a:endParaRPr>
          </a:p>
        </p:txBody>
      </p:sp>
      <p:sp>
        <p:nvSpPr>
          <p:cNvPr id="10" name="TextBox 9"/>
          <p:cNvSpPr txBox="1"/>
          <p:nvPr/>
        </p:nvSpPr>
        <p:spPr>
          <a:xfrm>
            <a:off x="2309535" y="2942758"/>
            <a:ext cx="4952325" cy="749201"/>
          </a:xfrm>
          <a:prstGeom prst="rect">
            <a:avLst/>
          </a:prstGeom>
          <a:noFill/>
        </p:spPr>
        <p:txBody>
          <a:bodyPr wrap="square" lIns="0" tIns="0" rIns="0" bIns="0" rtlCol="0" anchor="ctr" anchorCtr="0">
            <a:noAutofit/>
          </a:bodyPr>
          <a:lstStyle/>
          <a:p>
            <a:r>
              <a:rPr lang="en-GB" sz="1400">
                <a:solidFill>
                  <a:schemeClr val="bg1"/>
                </a:solidFill>
              </a:rPr>
              <a:t>Welcome to the land of great cultural wealth, where nature is just as bit tame as it is wild, and where beautiful cities irrevocably entwine the East and the West for centuries.</a:t>
            </a:r>
            <a:endParaRPr lang="en-GB" sz="2800">
              <a:solidFill>
                <a:schemeClr val="bg1"/>
              </a:solidFill>
              <a:latin typeface="Bahnschrift" panose="020B0502040204020203" pitchFamily="34" charset="0"/>
            </a:endParaRPr>
          </a:p>
        </p:txBody>
      </p:sp>
      <p:grpSp>
        <p:nvGrpSpPr>
          <p:cNvPr id="15" name="Group 14"/>
          <p:cNvGrpSpPr/>
          <p:nvPr/>
        </p:nvGrpSpPr>
        <p:grpSpPr>
          <a:xfrm>
            <a:off x="168651" y="2964131"/>
            <a:ext cx="1717200" cy="1016309"/>
            <a:chOff x="208344" y="2942758"/>
            <a:chExt cx="1886674" cy="1108981"/>
          </a:xfrm>
        </p:grpSpPr>
        <p:sp>
          <p:nvSpPr>
            <p:cNvPr id="14" name="Rectangle 13"/>
            <p:cNvSpPr/>
            <p:nvPr/>
          </p:nvSpPr>
          <p:spPr>
            <a:xfrm>
              <a:off x="208344" y="2942758"/>
              <a:ext cx="1886674" cy="1108981"/>
            </a:xfrm>
            <a:prstGeom prst="rect">
              <a:avLst/>
            </a:prstGeom>
            <a:solidFill>
              <a:schemeClr val="bg1"/>
            </a:solidFill>
            <a:ln w="38100">
              <a:solidFill>
                <a:srgbClr val="043E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940" y="3029956"/>
              <a:ext cx="1661482" cy="934583"/>
            </a:xfrm>
            <a:prstGeom prst="rect">
              <a:avLst/>
            </a:prstGeom>
            <a:ln w="38100" cap="sq">
              <a:noFill/>
              <a:prstDash val="solid"/>
              <a:miter lim="800000"/>
            </a:ln>
            <a:effectLst/>
          </p:spPr>
        </p:pic>
      </p:grpSp>
      <p:grpSp>
        <p:nvGrpSpPr>
          <p:cNvPr id="18" name="Group 17"/>
          <p:cNvGrpSpPr/>
          <p:nvPr/>
        </p:nvGrpSpPr>
        <p:grpSpPr>
          <a:xfrm>
            <a:off x="183892" y="4134697"/>
            <a:ext cx="1717200" cy="431208"/>
            <a:chOff x="178233" y="4226137"/>
            <a:chExt cx="1886673" cy="431208"/>
          </a:xfrm>
        </p:grpSpPr>
        <p:sp>
          <p:nvSpPr>
            <p:cNvPr id="16" name="TextBox 15"/>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CAPITAL</a:t>
              </a:r>
              <a:endParaRPr lang="en-GB" sz="1100">
                <a:solidFill>
                  <a:srgbClr val="043E77"/>
                </a:solidFill>
                <a:latin typeface="Bahnschrift" panose="020B0502040204020203" pitchFamily="34" charset="0"/>
              </a:endParaRPr>
            </a:p>
          </p:txBody>
        </p:sp>
        <p:sp>
          <p:nvSpPr>
            <p:cNvPr id="17" name="TextBox 16"/>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Bahnschrift" panose="020B0502040204020203" pitchFamily="34" charset="0"/>
                </a:rPr>
                <a:t>Belgrade</a:t>
              </a:r>
              <a:endParaRPr lang="en-GB" sz="1000">
                <a:latin typeface="Bahnschrift" panose="020B0502040204020203" pitchFamily="34" charset="0"/>
              </a:endParaRPr>
            </a:p>
          </p:txBody>
        </p:sp>
      </p:grpSp>
      <p:grpSp>
        <p:nvGrpSpPr>
          <p:cNvPr id="19" name="Group 18"/>
          <p:cNvGrpSpPr/>
          <p:nvPr/>
        </p:nvGrpSpPr>
        <p:grpSpPr>
          <a:xfrm>
            <a:off x="183891" y="4711221"/>
            <a:ext cx="1717200" cy="431208"/>
            <a:chOff x="178233" y="4226137"/>
            <a:chExt cx="1886673" cy="431208"/>
          </a:xfrm>
        </p:grpSpPr>
        <p:sp>
          <p:nvSpPr>
            <p:cNvPr id="20" name="TextBox 19"/>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OFFICIAL LANGUAGES</a:t>
              </a:r>
              <a:endParaRPr lang="en-GB" sz="1100">
                <a:solidFill>
                  <a:srgbClr val="043E77"/>
                </a:solidFill>
                <a:latin typeface="Bahnschrift" panose="020B0502040204020203" pitchFamily="34" charset="0"/>
              </a:endParaRPr>
            </a:p>
          </p:txBody>
        </p:sp>
        <p:sp>
          <p:nvSpPr>
            <p:cNvPr id="21" name="TextBox 20"/>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Bahnschrift" panose="020B0502040204020203" pitchFamily="34" charset="0"/>
                </a:rPr>
                <a:t>Serbian</a:t>
              </a:r>
              <a:endParaRPr lang="en-GB" sz="1000">
                <a:latin typeface="Bahnschrift" panose="020B0502040204020203" pitchFamily="34" charset="0"/>
              </a:endParaRPr>
            </a:p>
          </p:txBody>
        </p:sp>
      </p:grpSp>
      <p:grpSp>
        <p:nvGrpSpPr>
          <p:cNvPr id="22" name="Group 21"/>
          <p:cNvGrpSpPr/>
          <p:nvPr/>
        </p:nvGrpSpPr>
        <p:grpSpPr>
          <a:xfrm>
            <a:off x="183891" y="7593841"/>
            <a:ext cx="1717200" cy="431208"/>
            <a:chOff x="178233" y="4226137"/>
            <a:chExt cx="1886673" cy="431208"/>
          </a:xfrm>
        </p:grpSpPr>
        <p:sp>
          <p:nvSpPr>
            <p:cNvPr id="23" name="TextBox 22"/>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TIME ZONE</a:t>
              </a:r>
              <a:endParaRPr lang="en-GB" sz="1100">
                <a:solidFill>
                  <a:srgbClr val="043E77"/>
                </a:solidFill>
                <a:latin typeface="Bahnschrift" panose="020B0502040204020203" pitchFamily="34" charset="0"/>
              </a:endParaRPr>
            </a:p>
          </p:txBody>
        </p:sp>
        <p:sp>
          <p:nvSpPr>
            <p:cNvPr id="24" name="TextBox 23"/>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Bahnschrift" panose="020B0502040204020203" pitchFamily="34" charset="0"/>
                </a:rPr>
                <a:t>UTC+1 (CET)</a:t>
              </a:r>
              <a:endParaRPr lang="en-GB" sz="1000">
                <a:latin typeface="Bahnschrift" panose="020B0502040204020203" pitchFamily="34" charset="0"/>
              </a:endParaRPr>
            </a:p>
          </p:txBody>
        </p:sp>
      </p:grpSp>
      <p:grpSp>
        <p:nvGrpSpPr>
          <p:cNvPr id="25" name="Group 24"/>
          <p:cNvGrpSpPr/>
          <p:nvPr/>
        </p:nvGrpSpPr>
        <p:grpSpPr>
          <a:xfrm>
            <a:off x="183891" y="5287745"/>
            <a:ext cx="1717200" cy="431208"/>
            <a:chOff x="178233" y="4226137"/>
            <a:chExt cx="1886673" cy="431208"/>
          </a:xfrm>
        </p:grpSpPr>
        <p:sp>
          <p:nvSpPr>
            <p:cNvPr id="26" name="TextBox 25"/>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POPULATION</a:t>
              </a:r>
              <a:endParaRPr lang="en-GB" sz="1100">
                <a:solidFill>
                  <a:srgbClr val="043E77"/>
                </a:solidFill>
                <a:latin typeface="Bahnschrift" panose="020B0502040204020203" pitchFamily="34" charset="0"/>
              </a:endParaRPr>
            </a:p>
          </p:txBody>
        </p:sp>
        <p:sp>
          <p:nvSpPr>
            <p:cNvPr id="27" name="TextBox 26"/>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Bahnschrift" panose="020B0502040204020203" pitchFamily="34" charset="0"/>
                </a:rPr>
                <a:t>6,963,764</a:t>
              </a:r>
              <a:endParaRPr lang="en-GB" sz="1000">
                <a:latin typeface="Bahnschrift" panose="020B0502040204020203" pitchFamily="34" charset="0"/>
              </a:endParaRPr>
            </a:p>
          </p:txBody>
        </p:sp>
      </p:grpSp>
      <p:grpSp>
        <p:nvGrpSpPr>
          <p:cNvPr id="28" name="Group 27"/>
          <p:cNvGrpSpPr/>
          <p:nvPr/>
        </p:nvGrpSpPr>
        <p:grpSpPr>
          <a:xfrm>
            <a:off x="183891" y="5864269"/>
            <a:ext cx="1717200" cy="431208"/>
            <a:chOff x="178233" y="4226137"/>
            <a:chExt cx="1886673" cy="431208"/>
          </a:xfrm>
        </p:grpSpPr>
        <p:sp>
          <p:nvSpPr>
            <p:cNvPr id="29" name="TextBox 28"/>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CURRENCY</a:t>
              </a:r>
              <a:endParaRPr lang="en-GB" sz="1100">
                <a:solidFill>
                  <a:srgbClr val="043E77"/>
                </a:solidFill>
                <a:latin typeface="Bahnschrift" panose="020B0502040204020203" pitchFamily="34" charset="0"/>
              </a:endParaRPr>
            </a:p>
          </p:txBody>
        </p:sp>
        <p:sp>
          <p:nvSpPr>
            <p:cNvPr id="30" name="TextBox 29"/>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Bahnschrift" panose="020B0502040204020203" pitchFamily="34" charset="0"/>
                </a:rPr>
                <a:t>Serbian dinar (RSD)</a:t>
              </a:r>
              <a:endParaRPr lang="en-GB" sz="1000">
                <a:latin typeface="Bahnschrift" panose="020B0502040204020203" pitchFamily="34" charset="0"/>
              </a:endParaRPr>
            </a:p>
          </p:txBody>
        </p:sp>
      </p:grpSp>
      <p:grpSp>
        <p:nvGrpSpPr>
          <p:cNvPr id="31" name="Group 30"/>
          <p:cNvGrpSpPr/>
          <p:nvPr/>
        </p:nvGrpSpPr>
        <p:grpSpPr>
          <a:xfrm>
            <a:off x="183891" y="6440793"/>
            <a:ext cx="1717200" cy="431208"/>
            <a:chOff x="178233" y="4226137"/>
            <a:chExt cx="1886673" cy="431208"/>
          </a:xfrm>
        </p:grpSpPr>
        <p:sp>
          <p:nvSpPr>
            <p:cNvPr id="32" name="TextBox 31"/>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CAPITAL</a:t>
              </a:r>
              <a:endParaRPr lang="en-GB" sz="1100">
                <a:solidFill>
                  <a:srgbClr val="043E77"/>
                </a:solidFill>
                <a:latin typeface="Bahnschrift" panose="020B0502040204020203" pitchFamily="34" charset="0"/>
              </a:endParaRPr>
            </a:p>
          </p:txBody>
        </p:sp>
        <p:sp>
          <p:nvSpPr>
            <p:cNvPr id="33" name="TextBox 32"/>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Bahnschrift" panose="020B0502040204020203" pitchFamily="34" charset="0"/>
                </a:rPr>
                <a:t>Belgrade</a:t>
              </a:r>
              <a:endParaRPr lang="en-GB" sz="1000">
                <a:latin typeface="Bahnschrift" panose="020B0502040204020203" pitchFamily="34" charset="0"/>
              </a:endParaRPr>
            </a:p>
          </p:txBody>
        </p:sp>
      </p:grpSp>
      <p:grpSp>
        <p:nvGrpSpPr>
          <p:cNvPr id="34" name="Group 33"/>
          <p:cNvGrpSpPr/>
          <p:nvPr/>
        </p:nvGrpSpPr>
        <p:grpSpPr>
          <a:xfrm>
            <a:off x="183891" y="7017317"/>
            <a:ext cx="1717200" cy="431208"/>
            <a:chOff x="178233" y="4226137"/>
            <a:chExt cx="1886673" cy="431208"/>
          </a:xfrm>
        </p:grpSpPr>
        <p:sp>
          <p:nvSpPr>
            <p:cNvPr id="35" name="TextBox 34"/>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RELIGION</a:t>
              </a:r>
              <a:endParaRPr lang="en-GB" sz="1100">
                <a:solidFill>
                  <a:srgbClr val="043E77"/>
                </a:solidFill>
                <a:latin typeface="Bahnschrift" panose="020B0502040204020203" pitchFamily="34" charset="0"/>
              </a:endParaRPr>
            </a:p>
          </p:txBody>
        </p:sp>
        <p:sp>
          <p:nvSpPr>
            <p:cNvPr id="36" name="TextBox 35"/>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Bahnschrift" panose="020B0502040204020203" pitchFamily="34" charset="0"/>
                </a:rPr>
                <a:t>Christian (Eastern Orthodox)</a:t>
              </a:r>
              <a:endParaRPr lang="en-GB" sz="1000">
                <a:latin typeface="Bahnschrift" panose="020B0502040204020203" pitchFamily="34" charset="0"/>
              </a:endParaRPr>
            </a:p>
          </p:txBody>
        </p:sp>
      </p:grpSp>
      <p:grpSp>
        <p:nvGrpSpPr>
          <p:cNvPr id="37" name="Group 36"/>
          <p:cNvGrpSpPr/>
          <p:nvPr/>
        </p:nvGrpSpPr>
        <p:grpSpPr>
          <a:xfrm>
            <a:off x="183891" y="8170365"/>
            <a:ext cx="1717200" cy="431208"/>
            <a:chOff x="178233" y="4226137"/>
            <a:chExt cx="1886673" cy="431208"/>
          </a:xfrm>
        </p:grpSpPr>
        <p:sp>
          <p:nvSpPr>
            <p:cNvPr id="38" name="TextBox 37"/>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043E77"/>
                  </a:solidFill>
                  <a:latin typeface="Bahnschrift" panose="020B0502040204020203" pitchFamily="34" charset="0"/>
                </a:rPr>
                <a:t>CALLING CODE</a:t>
              </a:r>
              <a:endParaRPr lang="en-GB" sz="1100">
                <a:solidFill>
                  <a:srgbClr val="043E77"/>
                </a:solidFill>
                <a:latin typeface="Bahnschrift" panose="020B0502040204020203" pitchFamily="34" charset="0"/>
              </a:endParaRPr>
            </a:p>
          </p:txBody>
        </p:sp>
        <p:sp>
          <p:nvSpPr>
            <p:cNvPr id="39" name="TextBox 38"/>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Bahnschrift" panose="020B0502040204020203" pitchFamily="34" charset="0"/>
                </a:rPr>
                <a:t>+381</a:t>
              </a:r>
              <a:endParaRPr lang="en-GB" sz="1000">
                <a:latin typeface="Bahnschrift" panose="020B0502040204020203" pitchFamily="34" charset="0"/>
              </a:endParaRPr>
            </a:p>
          </p:txBody>
        </p:sp>
      </p:grpSp>
      <p:grpSp>
        <p:nvGrpSpPr>
          <p:cNvPr id="47" name="Group 46"/>
          <p:cNvGrpSpPr/>
          <p:nvPr/>
        </p:nvGrpSpPr>
        <p:grpSpPr>
          <a:xfrm>
            <a:off x="199251" y="8868157"/>
            <a:ext cx="1656000" cy="1656000"/>
            <a:chOff x="88379" y="8758920"/>
            <a:chExt cx="1847491" cy="1842175"/>
          </a:xfrm>
        </p:grpSpPr>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379" y="8868492"/>
              <a:ext cx="1620000" cy="1620000"/>
            </a:xfrm>
            <a:prstGeom prst="rect">
              <a:avLst/>
            </a:prstGeom>
          </p:spPr>
        </p:pic>
        <p:grpSp>
          <p:nvGrpSpPr>
            <p:cNvPr id="46" name="Group 45"/>
            <p:cNvGrpSpPr/>
            <p:nvPr/>
          </p:nvGrpSpPr>
          <p:grpSpPr>
            <a:xfrm>
              <a:off x="88379" y="8758920"/>
              <a:ext cx="1847491" cy="1842175"/>
              <a:chOff x="88379" y="8758920"/>
              <a:chExt cx="1847491" cy="1842175"/>
            </a:xfrm>
          </p:grpSpPr>
          <p:sp>
            <p:nvSpPr>
              <p:cNvPr id="42" name="Half Frame 41"/>
              <p:cNvSpPr/>
              <p:nvPr/>
            </p:nvSpPr>
            <p:spPr>
              <a:xfrm>
                <a:off x="88379" y="8758920"/>
                <a:ext cx="252000" cy="252000"/>
              </a:xfrm>
              <a:prstGeom prst="halfFrame">
                <a:avLst>
                  <a:gd name="adj1" fmla="val 15165"/>
                  <a:gd name="adj2" fmla="val 14438"/>
                </a:avLst>
              </a:prstGeom>
              <a:solidFill>
                <a:srgbClr val="C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3" name="Half Frame 42"/>
              <p:cNvSpPr/>
              <p:nvPr/>
            </p:nvSpPr>
            <p:spPr>
              <a:xfrm flipH="1">
                <a:off x="1683870" y="8758920"/>
                <a:ext cx="252000" cy="252000"/>
              </a:xfrm>
              <a:prstGeom prst="halfFrame">
                <a:avLst>
                  <a:gd name="adj1" fmla="val 15165"/>
                  <a:gd name="adj2" fmla="val 14438"/>
                </a:avLst>
              </a:prstGeom>
              <a:solidFill>
                <a:srgbClr val="C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4" name="Half Frame 43"/>
              <p:cNvSpPr/>
              <p:nvPr/>
            </p:nvSpPr>
            <p:spPr>
              <a:xfrm flipV="1">
                <a:off x="88379" y="10349095"/>
                <a:ext cx="252000" cy="252000"/>
              </a:xfrm>
              <a:prstGeom prst="halfFrame">
                <a:avLst>
                  <a:gd name="adj1" fmla="val 15165"/>
                  <a:gd name="adj2" fmla="val 14438"/>
                </a:avLst>
              </a:prstGeom>
              <a:solidFill>
                <a:srgbClr val="C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5" name="Half Frame 44"/>
              <p:cNvSpPr/>
              <p:nvPr/>
            </p:nvSpPr>
            <p:spPr>
              <a:xfrm flipH="1" flipV="1">
                <a:off x="1683870" y="10349095"/>
                <a:ext cx="252000" cy="252000"/>
              </a:xfrm>
              <a:prstGeom prst="halfFrame">
                <a:avLst>
                  <a:gd name="adj1" fmla="val 15165"/>
                  <a:gd name="adj2" fmla="val 14438"/>
                </a:avLst>
              </a:prstGeom>
              <a:solidFill>
                <a:srgbClr val="C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grpSp>
        <p:nvGrpSpPr>
          <p:cNvPr id="48" name="Group 47"/>
          <p:cNvGrpSpPr/>
          <p:nvPr/>
        </p:nvGrpSpPr>
        <p:grpSpPr>
          <a:xfrm>
            <a:off x="2309534" y="4599046"/>
            <a:ext cx="2232000" cy="2590436"/>
            <a:chOff x="178233" y="4226137"/>
            <a:chExt cx="1886673" cy="2590436"/>
          </a:xfrm>
        </p:grpSpPr>
        <p:sp>
          <p:nvSpPr>
            <p:cNvPr id="49" name="TextBox 48"/>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C73339"/>
                  </a:solidFill>
                  <a:latin typeface="Bahnschrift" panose="020B0502040204020203" pitchFamily="34" charset="0"/>
                </a:rPr>
                <a:t>LANDMARKS</a:t>
              </a:r>
              <a:endParaRPr lang="en-GB" sz="1100">
                <a:solidFill>
                  <a:srgbClr val="C73339"/>
                </a:solidFill>
                <a:latin typeface="Bahnschrift" panose="020B0502040204020203" pitchFamily="34" charset="0"/>
              </a:endParaRPr>
            </a:p>
          </p:txBody>
        </p:sp>
        <p:sp>
          <p:nvSpPr>
            <p:cNvPr id="50" name="TextBox 49"/>
            <p:cNvSpPr txBox="1"/>
            <p:nvPr/>
          </p:nvSpPr>
          <p:spPr>
            <a:xfrm>
              <a:off x="178233" y="4564057"/>
              <a:ext cx="1886673" cy="2252516"/>
            </a:xfrm>
            <a:prstGeom prst="rect">
              <a:avLst/>
            </a:prstGeom>
            <a:noFill/>
          </p:spPr>
          <p:txBody>
            <a:bodyPr wrap="square" lIns="0" tIns="0" rIns="0" bIns="0" rtlCol="0" anchor="t" anchorCtr="0">
              <a:noAutofit/>
            </a:bodyPr>
            <a:lstStyle/>
            <a:p>
              <a:r>
                <a:rPr lang="en-GB" sz="1000">
                  <a:latin typeface="Bahnschrift" panose="020B0502040204020203" pitchFamily="34" charset="0"/>
                </a:rPr>
                <a:t>From Subotica all the way down to Niš, and from Tara to Đerdap, Serbia is full to breaking point with majestic attractions waiting to be discovered, photographed, adored and then photographed again</a:t>
              </a:r>
              <a:r>
                <a:rPr lang="en-GB" sz="1000" smtClean="0">
                  <a:latin typeface="Bahnschrift" panose="020B0502040204020203" pitchFamily="34" charset="0"/>
                </a:rPr>
                <a:t>.</a:t>
              </a:r>
              <a:endParaRPr lang="sr-Latn-RS" sz="1000" smtClean="0">
                <a:latin typeface="Bahnschrift" panose="020B0502040204020203" pitchFamily="34" charset="0"/>
              </a:endParaRPr>
            </a:p>
            <a:p>
              <a:endParaRPr lang="sr-Latn-RS" sz="1000">
                <a:latin typeface="Bahnschrift" panose="020B0502040204020203" pitchFamily="34" charset="0"/>
              </a:endParaRPr>
            </a:p>
            <a:p>
              <a:r>
                <a:rPr lang="sr-Latn-RS" sz="1000">
                  <a:latin typeface="Bahnschrift" panose="020B0502040204020203" pitchFamily="34" charset="0"/>
                </a:rPr>
                <a:t>Our list looks like this: Kalemegdan, Church of St. Sava, House on the Drina, Studenica Monastery, Subotica City Hall, Josip Broz Tito’s Grave, Đerdap Gorge, Skull Tower, Uvac Canyon, Đavolja Varoš, Knez Mihailova, Šargan </a:t>
              </a:r>
              <a:r>
                <a:rPr lang="sr-Latn-RS" sz="1000" smtClean="0">
                  <a:latin typeface="Bahnschrift" panose="020B0502040204020203" pitchFamily="34" charset="0"/>
                </a:rPr>
                <a:t>Eight</a:t>
              </a:r>
              <a:r>
                <a:rPr lang="sr-Latn-RS" sz="1000" smtClean="0">
                  <a:latin typeface="Bahnschrift" panose="020B0502040204020203" pitchFamily="34" charset="0"/>
                </a:rPr>
                <a:t>, Golubac </a:t>
              </a:r>
              <a:r>
                <a:rPr lang="sr-Latn-RS" sz="1000">
                  <a:latin typeface="Bahnschrift" panose="020B0502040204020203" pitchFamily="34" charset="0"/>
                </a:rPr>
                <a:t>Fortress, </a:t>
              </a:r>
              <a:r>
                <a:rPr lang="sr-Latn-RS" sz="1000" smtClean="0">
                  <a:latin typeface="Bahnschrift" panose="020B0502040204020203" pitchFamily="34" charset="0"/>
                </a:rPr>
                <a:t>Drvengrad.</a:t>
              </a:r>
              <a:endParaRPr lang="en-GB" sz="1000">
                <a:latin typeface="Bahnschrift" panose="020B0502040204020203" pitchFamily="34" charset="0"/>
              </a:endParaRPr>
            </a:p>
          </p:txBody>
        </p:sp>
      </p:grpSp>
      <p:grpSp>
        <p:nvGrpSpPr>
          <p:cNvPr id="54" name="Group 53"/>
          <p:cNvGrpSpPr/>
          <p:nvPr/>
        </p:nvGrpSpPr>
        <p:grpSpPr>
          <a:xfrm>
            <a:off x="5029860" y="4599046"/>
            <a:ext cx="2232000" cy="2944687"/>
            <a:chOff x="178233" y="4226137"/>
            <a:chExt cx="1886673" cy="2944687"/>
          </a:xfrm>
        </p:grpSpPr>
        <p:sp>
          <p:nvSpPr>
            <p:cNvPr id="55" name="TextBox 54"/>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C73339"/>
                  </a:solidFill>
                  <a:latin typeface="Bahnschrift" panose="020B0502040204020203" pitchFamily="34" charset="0"/>
                </a:rPr>
                <a:t>FOOD</a:t>
              </a:r>
              <a:endParaRPr lang="en-GB" sz="1100">
                <a:solidFill>
                  <a:srgbClr val="C73339"/>
                </a:solidFill>
                <a:latin typeface="Bahnschrift" panose="020B0502040204020203" pitchFamily="34" charset="0"/>
              </a:endParaRPr>
            </a:p>
          </p:txBody>
        </p:sp>
        <p:sp>
          <p:nvSpPr>
            <p:cNvPr id="56" name="TextBox 55"/>
            <p:cNvSpPr txBox="1"/>
            <p:nvPr/>
          </p:nvSpPr>
          <p:spPr>
            <a:xfrm>
              <a:off x="178233" y="4564056"/>
              <a:ext cx="1886673" cy="2606768"/>
            </a:xfrm>
            <a:prstGeom prst="rect">
              <a:avLst/>
            </a:prstGeom>
            <a:noFill/>
          </p:spPr>
          <p:txBody>
            <a:bodyPr wrap="square" lIns="0" tIns="0" rIns="0" bIns="0" rtlCol="0" anchor="t" anchorCtr="0">
              <a:noAutofit/>
            </a:bodyPr>
            <a:lstStyle/>
            <a:p>
              <a:r>
                <a:rPr lang="en-GB" sz="1000">
                  <a:latin typeface="Bahnschrift" panose="020B0502040204020203" pitchFamily="34" charset="0"/>
                </a:rPr>
                <a:t>Serbian cuisine consists of the culinary methods and traditions of the Republic of Serbia. </a:t>
              </a:r>
              <a:r>
                <a:rPr lang="en-GB" sz="1000" smtClean="0">
                  <a:latin typeface="Bahnschrift" panose="020B0502040204020203" pitchFamily="34" charset="0"/>
                </a:rPr>
                <a:t>Its </a:t>
              </a:r>
              <a:r>
                <a:rPr lang="en-GB" sz="1000">
                  <a:latin typeface="Bahnschrift" panose="020B0502040204020203" pitchFamily="34" charset="0"/>
                </a:rPr>
                <a:t>roots lie in Serbian history, including centuries of cultural contact and influence with the Byzantines, the Ottomans, the defunct state of Yugoslavia, and Serbia's Balkan neighbours</a:t>
              </a:r>
              <a:r>
                <a:rPr lang="en-GB" sz="1000" smtClean="0">
                  <a:latin typeface="Bahnschrift" panose="020B0502040204020203" pitchFamily="34" charset="0"/>
                </a:rPr>
                <a:t>.</a:t>
              </a:r>
              <a:endParaRPr lang="sr-Latn-RS" sz="1000" smtClean="0">
                <a:latin typeface="Bahnschrift" panose="020B0502040204020203" pitchFamily="34" charset="0"/>
              </a:endParaRPr>
            </a:p>
            <a:p>
              <a:endParaRPr lang="sr-Latn-RS" sz="1000">
                <a:latin typeface="Bahnschrift" panose="020B0502040204020203" pitchFamily="34" charset="0"/>
              </a:endParaRPr>
            </a:p>
            <a:p>
              <a:r>
                <a:rPr lang="en-GB" sz="1000">
                  <a:latin typeface="Bahnschrift" panose="020B0502040204020203" pitchFamily="34" charset="0"/>
                </a:rPr>
                <a:t>National dishes of Serbia include gibanica (an egg and cheese pie made with filo dough), pljeskavica (a ground beef or pork patty), ćevapi (grilled meat), and Karađorđeva šnicla (a schnitzel). The national drink is rakia (various traditional fruit brandies).</a:t>
              </a:r>
            </a:p>
          </p:txBody>
        </p:sp>
      </p:grpSp>
      <p:grpSp>
        <p:nvGrpSpPr>
          <p:cNvPr id="57" name="Group 56"/>
          <p:cNvGrpSpPr/>
          <p:nvPr/>
        </p:nvGrpSpPr>
        <p:grpSpPr>
          <a:xfrm>
            <a:off x="2309534" y="7407956"/>
            <a:ext cx="2232000" cy="1739141"/>
            <a:chOff x="178233" y="4226137"/>
            <a:chExt cx="1886673" cy="2946530"/>
          </a:xfrm>
        </p:grpSpPr>
        <p:sp>
          <p:nvSpPr>
            <p:cNvPr id="58" name="TextBox 57"/>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C73339"/>
                  </a:solidFill>
                  <a:latin typeface="Bahnschrift" panose="020B0502040204020203" pitchFamily="34" charset="0"/>
                </a:rPr>
                <a:t>CLIMATE</a:t>
              </a:r>
              <a:endParaRPr lang="en-GB" sz="1100">
                <a:solidFill>
                  <a:srgbClr val="C73339"/>
                </a:solidFill>
                <a:latin typeface="Bahnschrift" panose="020B0502040204020203" pitchFamily="34" charset="0"/>
              </a:endParaRPr>
            </a:p>
          </p:txBody>
        </p:sp>
        <p:sp>
          <p:nvSpPr>
            <p:cNvPr id="59" name="TextBox 58"/>
            <p:cNvSpPr txBox="1"/>
            <p:nvPr/>
          </p:nvSpPr>
          <p:spPr>
            <a:xfrm>
              <a:off x="178233" y="4718977"/>
              <a:ext cx="1886673" cy="2453690"/>
            </a:xfrm>
            <a:prstGeom prst="rect">
              <a:avLst/>
            </a:prstGeom>
            <a:noFill/>
          </p:spPr>
          <p:txBody>
            <a:bodyPr wrap="square" lIns="0" tIns="0" rIns="0" bIns="0" rtlCol="0" anchor="t" anchorCtr="0">
              <a:noAutofit/>
            </a:bodyPr>
            <a:lstStyle/>
            <a:p>
              <a:r>
                <a:rPr lang="en-GB" sz="1000">
                  <a:latin typeface="Bahnschrift" panose="020B0502040204020203" pitchFamily="34" charset="0"/>
                </a:rPr>
                <a:t>The climate of Serbia is under the influences of the landmass of Eurasia and the Atlantic Ocean and Mediterranean Sea. With mean January temperatures around 0 °</a:t>
              </a:r>
              <a:r>
                <a:rPr lang="en-GB" sz="1000" smtClean="0">
                  <a:latin typeface="Bahnschrift" panose="020B0502040204020203" pitchFamily="34" charset="0"/>
                </a:rPr>
                <a:t>C, </a:t>
              </a:r>
              <a:r>
                <a:rPr lang="en-GB" sz="1000">
                  <a:latin typeface="Bahnschrift" panose="020B0502040204020203" pitchFamily="34" charset="0"/>
                </a:rPr>
                <a:t>and mean July temperatures of 22 °</a:t>
              </a:r>
              <a:r>
                <a:rPr lang="en-GB" sz="1000" smtClean="0">
                  <a:latin typeface="Bahnschrift" panose="020B0502040204020203" pitchFamily="34" charset="0"/>
                </a:rPr>
                <a:t>C, </a:t>
              </a:r>
              <a:r>
                <a:rPr lang="en-GB" sz="1000">
                  <a:latin typeface="Bahnschrift" panose="020B0502040204020203" pitchFamily="34" charset="0"/>
                </a:rPr>
                <a:t>it can be classified as a warm-humid continental or humid subtropical </a:t>
              </a:r>
              <a:r>
                <a:rPr lang="en-GB" sz="1000" smtClean="0">
                  <a:latin typeface="Bahnschrift" panose="020B0502040204020203" pitchFamily="34" charset="0"/>
                </a:rPr>
                <a:t>climate</a:t>
              </a:r>
              <a:r>
                <a:rPr lang="sr-Latn-RS" sz="1000" smtClean="0">
                  <a:latin typeface="Bahnschrift" panose="020B0502040204020203" pitchFamily="34" charset="0"/>
                </a:rPr>
                <a:t>.</a:t>
              </a:r>
              <a:endParaRPr lang="en-GB" sz="1000">
                <a:latin typeface="Bahnschrift" panose="020B0502040204020203" pitchFamily="34" charset="0"/>
              </a:endParaRPr>
            </a:p>
          </p:txBody>
        </p:sp>
      </p:grpSp>
      <p:grpSp>
        <p:nvGrpSpPr>
          <p:cNvPr id="60" name="Group 59"/>
          <p:cNvGrpSpPr/>
          <p:nvPr/>
        </p:nvGrpSpPr>
        <p:grpSpPr>
          <a:xfrm>
            <a:off x="2309534" y="9434290"/>
            <a:ext cx="2232000" cy="1100739"/>
            <a:chOff x="178233" y="4226137"/>
            <a:chExt cx="1886673" cy="1864920"/>
          </a:xfrm>
        </p:grpSpPr>
        <p:sp>
          <p:nvSpPr>
            <p:cNvPr id="61" name="TextBox 60"/>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C73339"/>
                  </a:solidFill>
                  <a:latin typeface="Bahnschrift" panose="020B0502040204020203" pitchFamily="34" charset="0"/>
                </a:rPr>
                <a:t>POLITICS</a:t>
              </a:r>
              <a:endParaRPr lang="en-GB" sz="1100">
                <a:solidFill>
                  <a:srgbClr val="C73339"/>
                </a:solidFill>
                <a:latin typeface="Bahnschrift" panose="020B0502040204020203" pitchFamily="34" charset="0"/>
              </a:endParaRPr>
            </a:p>
          </p:txBody>
        </p:sp>
        <p:sp>
          <p:nvSpPr>
            <p:cNvPr id="62" name="TextBox 61"/>
            <p:cNvSpPr txBox="1"/>
            <p:nvPr/>
          </p:nvSpPr>
          <p:spPr>
            <a:xfrm>
              <a:off x="178233" y="4718977"/>
              <a:ext cx="1886673" cy="1372080"/>
            </a:xfrm>
            <a:prstGeom prst="rect">
              <a:avLst/>
            </a:prstGeom>
            <a:noFill/>
          </p:spPr>
          <p:txBody>
            <a:bodyPr wrap="square" lIns="0" tIns="0" rIns="0" bIns="0" rtlCol="0" anchor="t" anchorCtr="0">
              <a:noAutofit/>
            </a:bodyPr>
            <a:lstStyle/>
            <a:p>
              <a:r>
                <a:rPr lang="en-GB" sz="1000">
                  <a:latin typeface="Bahnschrift" panose="020B0502040204020203" pitchFamily="34" charset="0"/>
                </a:rPr>
                <a:t>Serbia is a parliamentary republic, with the government divided into legislative, executive, and judiciary branches.</a:t>
              </a:r>
            </a:p>
          </p:txBody>
        </p:sp>
      </p:grpSp>
      <p:grpSp>
        <p:nvGrpSpPr>
          <p:cNvPr id="63" name="Group 62"/>
          <p:cNvGrpSpPr/>
          <p:nvPr/>
        </p:nvGrpSpPr>
        <p:grpSpPr>
          <a:xfrm>
            <a:off x="5029860" y="7709852"/>
            <a:ext cx="2232000" cy="2825176"/>
            <a:chOff x="178233" y="4226137"/>
            <a:chExt cx="1886673" cy="4786539"/>
          </a:xfrm>
        </p:grpSpPr>
        <p:sp>
          <p:nvSpPr>
            <p:cNvPr id="64" name="TextBox 63"/>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C73339"/>
                  </a:solidFill>
                  <a:latin typeface="Bahnschrift" panose="020B0502040204020203" pitchFamily="34" charset="0"/>
                </a:rPr>
                <a:t>CULTURE</a:t>
              </a:r>
              <a:endParaRPr lang="en-GB" sz="1100">
                <a:solidFill>
                  <a:srgbClr val="C73339"/>
                </a:solidFill>
                <a:latin typeface="Bahnschrift" panose="020B0502040204020203" pitchFamily="34" charset="0"/>
              </a:endParaRPr>
            </a:p>
          </p:txBody>
        </p:sp>
        <p:sp>
          <p:nvSpPr>
            <p:cNvPr id="65" name="TextBox 64"/>
            <p:cNvSpPr txBox="1"/>
            <p:nvPr/>
          </p:nvSpPr>
          <p:spPr>
            <a:xfrm>
              <a:off x="178233" y="4718974"/>
              <a:ext cx="1886673" cy="4293702"/>
            </a:xfrm>
            <a:prstGeom prst="rect">
              <a:avLst/>
            </a:prstGeom>
            <a:noFill/>
          </p:spPr>
          <p:txBody>
            <a:bodyPr wrap="square" lIns="0" tIns="0" rIns="0" bIns="0" rtlCol="0" anchor="t" anchorCtr="0">
              <a:noAutofit/>
            </a:bodyPr>
            <a:lstStyle/>
            <a:p>
              <a:r>
                <a:rPr lang="en-GB" sz="1000">
                  <a:latin typeface="Bahnschrift" panose="020B0502040204020203" pitchFamily="34" charset="0"/>
                </a:rPr>
                <a:t>Positioned on the crossroads of the main Balkan routes, Serbia has inherited a considerable cultural wealth. Among the remains of the tens of centuries old civilizations, there are traces of people who lived in this region 40,000 years ago, impressive Roman heritage, as well as medieval material and immaterial cultural wealth. </a:t>
              </a:r>
              <a:endParaRPr lang="sr-Latn-RS" sz="1000" smtClean="0">
                <a:latin typeface="Bahnschrift" panose="020B0502040204020203" pitchFamily="34" charset="0"/>
              </a:endParaRPr>
            </a:p>
            <a:p>
              <a:endParaRPr lang="sr-Latn-RS" sz="1000">
                <a:latin typeface="Bahnschrift" panose="020B0502040204020203" pitchFamily="34" charset="0"/>
              </a:endParaRPr>
            </a:p>
            <a:p>
              <a:r>
                <a:rPr lang="en-GB" sz="1000" smtClean="0">
                  <a:latin typeface="Bahnschrift" panose="020B0502040204020203" pitchFamily="34" charset="0"/>
                </a:rPr>
                <a:t>All </a:t>
              </a:r>
              <a:r>
                <a:rPr lang="en-GB" sz="1000">
                  <a:latin typeface="Bahnschrift" panose="020B0502040204020203" pitchFamily="34" charset="0"/>
                </a:rPr>
                <a:t>of the people who inhabited or still inhabit Serbian soil have included something of their own into Serbian cultural heritage, thus making it more valuable and interesting.</a:t>
              </a:r>
            </a:p>
          </p:txBody>
        </p:sp>
      </p:grpSp>
      <p:pic>
        <p:nvPicPr>
          <p:cNvPr id="66" name="Picture 65">
            <a:hlinkClick r:id="rId5"/>
            <a:extLst>
              <a:ext uri="{FF2B5EF4-FFF2-40B4-BE49-F238E27FC236}">
                <a16:creationId xmlns:a16="http://schemas.microsoft.com/office/drawing/2014/main" id="{875B4D1B-1ECF-488F-9573-9C2497DFAE05}"/>
              </a:ext>
            </a:extLst>
          </p:cNvPr>
          <p:cNvPicPr/>
          <p:nvPr/>
        </p:nvPicPr>
        <p:blipFill>
          <a:blip r:embed="rId6" cstate="print">
            <a:extLst>
              <a:ext uri="{28A0092B-C50C-407E-A947-70E740481C1C}">
                <a14:useLocalDpi xmlns:a14="http://schemas.microsoft.com/office/drawing/2010/main" val="0"/>
              </a:ext>
            </a:extLst>
          </a:blip>
          <a:stretch>
            <a:fillRect/>
          </a:stretch>
        </p:blipFill>
        <p:spPr>
          <a:xfrm rot="5400000">
            <a:off x="6886043" y="556493"/>
            <a:ext cx="918034" cy="196596"/>
          </a:xfrm>
          <a:prstGeom prst="rect">
            <a:avLst/>
          </a:prstGeom>
        </p:spPr>
      </p:pic>
      <p:sp>
        <p:nvSpPr>
          <p:cNvPr id="67" name="TextBox 84"/>
          <p:cNvSpPr txBox="1"/>
          <p:nvPr/>
        </p:nvSpPr>
        <p:spPr>
          <a:xfrm>
            <a:off x="6463777" y="10475916"/>
            <a:ext cx="1095898" cy="196464"/>
          </a:xfrm>
          <a:prstGeom prst="rect">
            <a:avLst/>
          </a:prstGeom>
          <a:noFill/>
        </p:spPr>
        <p:txBody>
          <a:bodyPr wrap="square" rtlCol="0">
            <a:spAutoFit/>
          </a:bodyPr>
          <a:lstStyle/>
          <a:p>
            <a:pPr marL="0" marR="0" algn="just">
              <a:lnSpc>
                <a:spcPct val="106000"/>
              </a:lnSpc>
              <a:spcBef>
                <a:spcPts val="0"/>
              </a:spcBef>
              <a:spcAft>
                <a:spcPts val="0"/>
              </a:spcAft>
            </a:pPr>
            <a:r>
              <a:rPr lang="en-GB" sz="700" b="1" u="sng" kern="1200">
                <a:solidFill>
                  <a:srgbClr val="C73339"/>
                </a:solidFill>
                <a:latin typeface="Bahnschrift" panose="020B0502040204020203" pitchFamily="34" charset="0"/>
                <a:ea typeface="Calibri" panose="020F0502020204030204" pitchFamily="34" charset="0"/>
                <a:cs typeface="Times New Roman" panose="02020603050405020304" pitchFamily="18" charset="0"/>
                <a:hlinkClick r:id="rId5"/>
              </a:rPr>
              <a:t>© </a:t>
            </a:r>
            <a:r>
              <a:rPr lang="en-GB" sz="700" kern="1200">
                <a:solidFill>
                  <a:srgbClr val="C73339"/>
                </a:solidFill>
                <a:latin typeface="Bahnschrift" panose="020B0502040204020203" pitchFamily="34" charset="0"/>
                <a:ea typeface="Calibri" panose="020F0502020204030204" pitchFamily="34" charset="0"/>
                <a:cs typeface="Times New Roman" panose="02020603050405020304" pitchFamily="18" charset="0"/>
                <a:hlinkClick r:id="rId5"/>
              </a:rPr>
              <a:t>TemplateLab.com</a:t>
            </a:r>
            <a:endParaRPr lang="en-GB" sz="700">
              <a:solidFill>
                <a:srgbClr val="C73339"/>
              </a:solidFill>
              <a:latin typeface="Bahnschrift" panose="020B0502040204020203" pitchFamily="34" charset="0"/>
              <a:ea typeface="Times New Roman" panose="02020603050405020304" pitchFamily="18" charset="0"/>
            </a:endParaRPr>
          </a:p>
        </p:txBody>
      </p:sp>
    </p:spTree>
    <p:extLst>
      <p:ext uri="{BB962C8B-B14F-4D97-AF65-F5344CB8AC3E}">
        <p14:creationId xmlns:p14="http://schemas.microsoft.com/office/powerpoint/2010/main" val="410465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419</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13</cp:revision>
  <dcterms:created xsi:type="dcterms:W3CDTF">2020-11-06T19:52:59Z</dcterms:created>
  <dcterms:modified xsi:type="dcterms:W3CDTF">2020-11-06T21:24:48Z</dcterms:modified>
</cp:coreProperties>
</file>