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0B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32" autoAdjust="0"/>
  </p:normalViewPr>
  <p:slideViewPr>
    <p:cSldViewPr snapToGrid="0">
      <p:cViewPr varScale="1">
        <p:scale>
          <a:sx n="54" d="100"/>
          <a:sy n="54" d="100"/>
        </p:scale>
        <p:origin x="178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2AC76-F7EE-43EC-91DF-A39AC857DFE3}"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100837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2AC76-F7EE-43EC-91DF-A39AC857DFE3}"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424087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2AC76-F7EE-43EC-91DF-A39AC857DFE3}"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263423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2AC76-F7EE-43EC-91DF-A39AC857DFE3}"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299519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552AC76-F7EE-43EC-91DF-A39AC857DFE3}"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232320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2AC76-F7EE-43EC-91DF-A39AC857DFE3}"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392751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2AC76-F7EE-43EC-91DF-A39AC857DFE3}" type="datetimeFigureOut">
              <a:rPr lang="en-GB" smtClean="0"/>
              <a:t>10/11/2020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136690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2AC76-F7EE-43EC-91DF-A39AC857DFE3}" type="datetimeFigureOut">
              <a:rPr lang="en-GB" smtClean="0"/>
              <a:t>10/11/2020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14725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2AC76-F7EE-43EC-91DF-A39AC857DFE3}" type="datetimeFigureOut">
              <a:rPr lang="en-GB" smtClean="0"/>
              <a:t>10/11/2020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256505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3552AC76-F7EE-43EC-91DF-A39AC857DFE3}"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19838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3552AC76-F7EE-43EC-91DF-A39AC857DFE3}"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E4B4B5-D1DC-4BCD-8192-0915684B71B1}" type="slidenum">
              <a:rPr lang="en-GB" smtClean="0"/>
              <a:t>‹#›</a:t>
            </a:fld>
            <a:endParaRPr lang="en-GB"/>
          </a:p>
        </p:txBody>
      </p:sp>
    </p:spTree>
    <p:extLst>
      <p:ext uri="{BB962C8B-B14F-4D97-AF65-F5344CB8AC3E}">
        <p14:creationId xmlns:p14="http://schemas.microsoft.com/office/powerpoint/2010/main" val="2395258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552AC76-F7EE-43EC-91DF-A39AC857DFE3}" type="datetimeFigureOut">
              <a:rPr lang="en-GB" smtClean="0"/>
              <a:t>10/11/2020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2E4B4B5-D1DC-4BCD-8192-0915684B71B1}" type="slidenum">
              <a:rPr lang="en-GB" smtClean="0"/>
              <a:t>‹#›</a:t>
            </a:fld>
            <a:endParaRPr lang="en-GB"/>
          </a:p>
        </p:txBody>
      </p:sp>
    </p:spTree>
    <p:extLst>
      <p:ext uri="{BB962C8B-B14F-4D97-AF65-F5344CB8AC3E}">
        <p14:creationId xmlns:p14="http://schemas.microsoft.com/office/powerpoint/2010/main" val="837394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templatela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2344420" y="9672394"/>
            <a:ext cx="5011784" cy="635268"/>
          </a:xfrm>
          <a:prstGeom prst="rect">
            <a:avLst/>
          </a:prstGeom>
          <a:solidFill>
            <a:srgbClr val="4F0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53355"/>
            <a:ext cx="7559675" cy="2955951"/>
          </a:xfrm>
          <a:prstGeom prst="rect">
            <a:avLst/>
          </a:prstGeom>
        </p:spPr>
      </p:pic>
      <p:sp>
        <p:nvSpPr>
          <p:cNvPr id="5" name="Rectangle 4"/>
          <p:cNvSpPr/>
          <p:nvPr/>
        </p:nvSpPr>
        <p:spPr>
          <a:xfrm>
            <a:off x="432434" y="0"/>
            <a:ext cx="908685" cy="1418378"/>
          </a:xfrm>
          <a:custGeom>
            <a:avLst/>
            <a:gdLst>
              <a:gd name="connsiteX0" fmla="*/ 0 w 906780"/>
              <a:gd name="connsiteY0" fmla="*/ 0 h 1303020"/>
              <a:gd name="connsiteX1" fmla="*/ 906780 w 906780"/>
              <a:gd name="connsiteY1" fmla="*/ 0 h 1303020"/>
              <a:gd name="connsiteX2" fmla="*/ 906780 w 906780"/>
              <a:gd name="connsiteY2" fmla="*/ 1303020 h 1303020"/>
              <a:gd name="connsiteX3" fmla="*/ 0 w 906780"/>
              <a:gd name="connsiteY3" fmla="*/ 1303020 h 1303020"/>
              <a:gd name="connsiteX4" fmla="*/ 0 w 906780"/>
              <a:gd name="connsiteY4" fmla="*/ 0 h 1303020"/>
              <a:gd name="connsiteX0" fmla="*/ 0 w 906780"/>
              <a:gd name="connsiteY0" fmla="*/ 0 h 1303020"/>
              <a:gd name="connsiteX1" fmla="*/ 906780 w 906780"/>
              <a:gd name="connsiteY1" fmla="*/ 0 h 1303020"/>
              <a:gd name="connsiteX2" fmla="*/ 906780 w 906780"/>
              <a:gd name="connsiteY2" fmla="*/ 1303020 h 1303020"/>
              <a:gd name="connsiteX3" fmla="*/ 0 w 906780"/>
              <a:gd name="connsiteY3" fmla="*/ 1303020 h 1303020"/>
              <a:gd name="connsiteX4" fmla="*/ 91440 w 906780"/>
              <a:gd name="connsiteY4" fmla="*/ 91440 h 1303020"/>
              <a:gd name="connsiteX0" fmla="*/ 0 w 906780"/>
              <a:gd name="connsiteY0" fmla="*/ 0 h 1303020"/>
              <a:gd name="connsiteX1" fmla="*/ 906780 w 906780"/>
              <a:gd name="connsiteY1" fmla="*/ 0 h 1303020"/>
              <a:gd name="connsiteX2" fmla="*/ 906780 w 906780"/>
              <a:gd name="connsiteY2" fmla="*/ 1303020 h 1303020"/>
              <a:gd name="connsiteX3" fmla="*/ 0 w 906780"/>
              <a:gd name="connsiteY3" fmla="*/ 1303020 h 1303020"/>
              <a:gd name="connsiteX4" fmla="*/ 32385 w 906780"/>
              <a:gd name="connsiteY4" fmla="*/ 64770 h 1303020"/>
              <a:gd name="connsiteX0" fmla="*/ 0 w 906780"/>
              <a:gd name="connsiteY0" fmla="*/ 0 h 1303020"/>
              <a:gd name="connsiteX1" fmla="*/ 906780 w 906780"/>
              <a:gd name="connsiteY1" fmla="*/ 0 h 1303020"/>
              <a:gd name="connsiteX2" fmla="*/ 906780 w 906780"/>
              <a:gd name="connsiteY2" fmla="*/ 1303020 h 1303020"/>
              <a:gd name="connsiteX3" fmla="*/ 0 w 906780"/>
              <a:gd name="connsiteY3" fmla="*/ 1303020 h 1303020"/>
              <a:gd name="connsiteX4" fmla="*/ 5715 w 906780"/>
              <a:gd name="connsiteY4" fmla="*/ 0 h 1303020"/>
              <a:gd name="connsiteX0" fmla="*/ 906780 w 906780"/>
              <a:gd name="connsiteY0" fmla="*/ 0 h 1303020"/>
              <a:gd name="connsiteX1" fmla="*/ 906780 w 906780"/>
              <a:gd name="connsiteY1" fmla="*/ 1303020 h 1303020"/>
              <a:gd name="connsiteX2" fmla="*/ 0 w 906780"/>
              <a:gd name="connsiteY2" fmla="*/ 1303020 h 1303020"/>
              <a:gd name="connsiteX3" fmla="*/ 5715 w 906780"/>
              <a:gd name="connsiteY3" fmla="*/ 0 h 1303020"/>
              <a:gd name="connsiteX0" fmla="*/ 908685 w 908685"/>
              <a:gd name="connsiteY0" fmla="*/ 0 h 1303020"/>
              <a:gd name="connsiteX1" fmla="*/ 908685 w 908685"/>
              <a:gd name="connsiteY1" fmla="*/ 1303020 h 1303020"/>
              <a:gd name="connsiteX2" fmla="*/ 1905 w 908685"/>
              <a:gd name="connsiteY2" fmla="*/ 1303020 h 1303020"/>
              <a:gd name="connsiteX3" fmla="*/ 0 w 908685"/>
              <a:gd name="connsiteY3" fmla="*/ 1905 h 1303020"/>
            </a:gdLst>
            <a:ahLst/>
            <a:cxnLst>
              <a:cxn ang="0">
                <a:pos x="connsiteX0" y="connsiteY0"/>
              </a:cxn>
              <a:cxn ang="0">
                <a:pos x="connsiteX1" y="connsiteY1"/>
              </a:cxn>
              <a:cxn ang="0">
                <a:pos x="connsiteX2" y="connsiteY2"/>
              </a:cxn>
              <a:cxn ang="0">
                <a:pos x="connsiteX3" y="connsiteY3"/>
              </a:cxn>
            </a:cxnLst>
            <a:rect l="l" t="t" r="r" b="b"/>
            <a:pathLst>
              <a:path w="908685" h="1303020">
                <a:moveTo>
                  <a:pt x="908685" y="0"/>
                </a:moveTo>
                <a:lnTo>
                  <a:pt x="908685" y="1303020"/>
                </a:lnTo>
                <a:lnTo>
                  <a:pt x="1905" y="1303020"/>
                </a:lnTo>
                <a:cubicBezTo>
                  <a:pt x="1905" y="868680"/>
                  <a:pt x="0" y="1905"/>
                  <a:pt x="0" y="1905"/>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776" y="328630"/>
            <a:ext cx="720000" cy="720000"/>
          </a:xfrm>
          <a:prstGeom prst="rect">
            <a:avLst/>
          </a:prstGeom>
        </p:spPr>
      </p:pic>
      <p:sp>
        <p:nvSpPr>
          <p:cNvPr id="7" name="TextBox 6"/>
          <p:cNvSpPr txBox="1"/>
          <p:nvPr/>
        </p:nvSpPr>
        <p:spPr>
          <a:xfrm>
            <a:off x="483075" y="1157810"/>
            <a:ext cx="807401" cy="184666"/>
          </a:xfrm>
          <a:prstGeom prst="rect">
            <a:avLst/>
          </a:prstGeom>
          <a:noFill/>
        </p:spPr>
        <p:txBody>
          <a:bodyPr wrap="square" lIns="0" tIns="0" rIns="0" bIns="0" rtlCol="0" anchor="ctr" anchorCtr="0">
            <a:noAutofit/>
          </a:bodyPr>
          <a:lstStyle/>
          <a:p>
            <a:r>
              <a:rPr lang="sr-Latn-RS" sz="1200" smtClean="0">
                <a:latin typeface="Segoe UI" panose="020B0502040204020203" pitchFamily="34" charset="0"/>
                <a:cs typeface="Segoe UI" panose="020B0502040204020203" pitchFamily="34" charset="0"/>
              </a:rPr>
              <a:t>FACT SHEET</a:t>
            </a:r>
            <a:endParaRPr lang="en-GB" sz="1200">
              <a:latin typeface="Segoe UI" panose="020B0502040204020203" pitchFamily="34" charset="0"/>
              <a:cs typeface="Segoe UI" panose="020B0502040204020203" pitchFamily="34" charset="0"/>
            </a:endParaRPr>
          </a:p>
        </p:txBody>
      </p:sp>
      <p:grpSp>
        <p:nvGrpSpPr>
          <p:cNvPr id="13" name="Group 12"/>
          <p:cNvGrpSpPr/>
          <p:nvPr/>
        </p:nvGrpSpPr>
        <p:grpSpPr>
          <a:xfrm>
            <a:off x="2141220" y="231456"/>
            <a:ext cx="5418455" cy="327660"/>
            <a:chOff x="2141220" y="434340"/>
            <a:chExt cx="5418455" cy="327660"/>
          </a:xfrm>
        </p:grpSpPr>
        <p:sp>
          <p:nvSpPr>
            <p:cNvPr id="8" name="Rectangle 7"/>
            <p:cNvSpPr/>
            <p:nvPr/>
          </p:nvSpPr>
          <p:spPr>
            <a:xfrm>
              <a:off x="2141220" y="434340"/>
              <a:ext cx="3329940" cy="327660"/>
            </a:xfrm>
            <a:prstGeom prst="rect">
              <a:avLst/>
            </a:prstGeom>
            <a:solidFill>
              <a:srgbClr val="4F0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p:nvPr/>
          </p:nvCxnSpPr>
          <p:spPr>
            <a:xfrm flipV="1">
              <a:off x="2141220" y="762000"/>
              <a:ext cx="5418455" cy="0"/>
            </a:xfrm>
            <a:prstGeom prst="line">
              <a:avLst/>
            </a:prstGeom>
            <a:ln w="19050">
              <a:solidFill>
                <a:srgbClr val="4F0B4C"/>
              </a:solidFil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296634" y="288334"/>
            <a:ext cx="3060000" cy="229725"/>
          </a:xfrm>
          <a:prstGeom prst="rect">
            <a:avLst/>
          </a:prstGeom>
          <a:noFill/>
        </p:spPr>
        <p:txBody>
          <a:bodyPr wrap="square" lIns="0" tIns="0" rIns="0" bIns="0" rtlCol="0" anchor="ctr" anchorCtr="0">
            <a:noAutofit/>
          </a:bodyPr>
          <a:lstStyle/>
          <a:p>
            <a:r>
              <a:rPr lang="sr-Latn-RS" sz="1600" smtClean="0">
                <a:solidFill>
                  <a:schemeClr val="bg1"/>
                </a:solidFill>
                <a:latin typeface="Segoe UI" panose="020B0502040204020203" pitchFamily="34" charset="0"/>
                <a:cs typeface="Segoe UI" panose="020B0502040204020203" pitchFamily="34" charset="0"/>
              </a:rPr>
              <a:t>WORLD ANIMALS SERIES</a:t>
            </a:r>
            <a:endParaRPr lang="en-GB" sz="1600">
              <a:solidFill>
                <a:schemeClr val="bg1"/>
              </a:solidFill>
              <a:latin typeface="Segoe UI" panose="020B0502040204020203" pitchFamily="34" charset="0"/>
              <a:cs typeface="Segoe UI" panose="020B0502040204020203" pitchFamily="34" charset="0"/>
            </a:endParaRPr>
          </a:p>
        </p:txBody>
      </p:sp>
      <p:sp>
        <p:nvSpPr>
          <p:cNvPr id="15" name="TextBox 14"/>
          <p:cNvSpPr txBox="1"/>
          <p:nvPr/>
        </p:nvSpPr>
        <p:spPr>
          <a:xfrm>
            <a:off x="2296634" y="653664"/>
            <a:ext cx="5059570" cy="432018"/>
          </a:xfrm>
          <a:prstGeom prst="rect">
            <a:avLst/>
          </a:prstGeom>
          <a:noFill/>
        </p:spPr>
        <p:txBody>
          <a:bodyPr wrap="square" lIns="0" tIns="0" rIns="0" bIns="0" rtlCol="0" anchor="ctr" anchorCtr="0">
            <a:noAutofit/>
          </a:bodyPr>
          <a:lstStyle/>
          <a:p>
            <a:r>
              <a:rPr lang="sr-Latn-RS" sz="4000" smtClean="0">
                <a:solidFill>
                  <a:srgbClr val="4F0B4C"/>
                </a:solidFill>
                <a:latin typeface="Segoe UI" panose="020B0502040204020203" pitchFamily="34" charset="0"/>
                <a:cs typeface="Segoe UI" panose="020B0502040204020203" pitchFamily="34" charset="0"/>
              </a:rPr>
              <a:t>PUMA </a:t>
            </a:r>
            <a:endParaRPr lang="en-GB" sz="4000">
              <a:solidFill>
                <a:srgbClr val="4F0B4C"/>
              </a:solidFill>
              <a:latin typeface="Segoe UI" panose="020B0502040204020203" pitchFamily="34" charset="0"/>
              <a:cs typeface="Segoe UI" panose="020B0502040204020203" pitchFamily="34" charset="0"/>
            </a:endParaRPr>
          </a:p>
        </p:txBody>
      </p:sp>
      <p:sp>
        <p:nvSpPr>
          <p:cNvPr id="16" name="TextBox 15"/>
          <p:cNvSpPr txBox="1"/>
          <p:nvPr/>
        </p:nvSpPr>
        <p:spPr>
          <a:xfrm>
            <a:off x="2296634" y="1106854"/>
            <a:ext cx="5163346" cy="289336"/>
          </a:xfrm>
          <a:prstGeom prst="rect">
            <a:avLst/>
          </a:prstGeom>
          <a:noFill/>
        </p:spPr>
        <p:txBody>
          <a:bodyPr wrap="square" lIns="0" tIns="0" rIns="0" bIns="0" rtlCol="0" anchor="ctr" anchorCtr="0">
            <a:noAutofit/>
          </a:bodyPr>
          <a:lstStyle/>
          <a:p>
            <a:r>
              <a:rPr lang="en-GB" sz="1600">
                <a:latin typeface="Segoe UI" panose="020B0502040204020203" pitchFamily="34" charset="0"/>
                <a:cs typeface="Segoe UI" panose="020B0502040204020203" pitchFamily="34" charset="0"/>
              </a:rPr>
              <a:t>Discover </a:t>
            </a:r>
            <a:r>
              <a:rPr lang="en-GB" sz="1600">
                <a:latin typeface="Segoe UI" panose="020B0502040204020203" pitchFamily="34" charset="0"/>
                <a:cs typeface="Segoe UI" panose="020B0502040204020203" pitchFamily="34" charset="0"/>
              </a:rPr>
              <a:t>One </a:t>
            </a:r>
            <a:r>
              <a:rPr lang="sr-Latn-RS" sz="1600" smtClean="0">
                <a:latin typeface="Segoe UI" panose="020B0502040204020203" pitchFamily="34" charset="0"/>
                <a:cs typeface="Segoe UI" panose="020B0502040204020203" pitchFamily="34" charset="0"/>
              </a:rPr>
              <a:t>o</a:t>
            </a:r>
            <a:r>
              <a:rPr lang="en-GB" sz="1600" smtClean="0">
                <a:latin typeface="Segoe UI" panose="020B0502040204020203" pitchFamily="34" charset="0"/>
                <a:cs typeface="Segoe UI" panose="020B0502040204020203" pitchFamily="34" charset="0"/>
              </a:rPr>
              <a:t>f </a:t>
            </a:r>
            <a:r>
              <a:rPr lang="en-GB" sz="1600">
                <a:latin typeface="Segoe UI" panose="020B0502040204020203" pitchFamily="34" charset="0"/>
                <a:cs typeface="Segoe UI" panose="020B0502040204020203" pitchFamily="34" charset="0"/>
              </a:rPr>
              <a:t>America’s Top Predators!</a:t>
            </a:r>
          </a:p>
        </p:txBody>
      </p:sp>
      <p:grpSp>
        <p:nvGrpSpPr>
          <p:cNvPr id="21" name="Group 20"/>
          <p:cNvGrpSpPr/>
          <p:nvPr/>
        </p:nvGrpSpPr>
        <p:grpSpPr>
          <a:xfrm>
            <a:off x="2344420" y="4787900"/>
            <a:ext cx="5220000" cy="1818640"/>
            <a:chOff x="2344420" y="4676140"/>
            <a:chExt cx="5220000" cy="1818640"/>
          </a:xfrm>
        </p:grpSpPr>
        <p:sp>
          <p:nvSpPr>
            <p:cNvPr id="18" name="TextBox 17"/>
            <p:cNvSpPr txBox="1"/>
            <p:nvPr/>
          </p:nvSpPr>
          <p:spPr>
            <a:xfrm>
              <a:off x="2612864" y="4790120"/>
              <a:ext cx="4530886" cy="1600520"/>
            </a:xfrm>
            <a:prstGeom prst="rect">
              <a:avLst/>
            </a:prstGeom>
            <a:noFill/>
          </p:spPr>
          <p:txBody>
            <a:bodyPr wrap="square" lIns="0" tIns="0" rIns="0" bIns="0" rtlCol="0" anchor="ctr" anchorCtr="0">
              <a:noAutofit/>
            </a:bodyPr>
            <a:lstStyle/>
            <a:p>
              <a:r>
                <a:rPr lang="en-GB" sz="1600">
                  <a:solidFill>
                    <a:srgbClr val="4F0B4C"/>
                  </a:solidFill>
                  <a:latin typeface="Segoe UI" panose="020B0502040204020203" pitchFamily="34" charset="0"/>
                  <a:cs typeface="Segoe UI" panose="020B0502040204020203" pitchFamily="34" charset="0"/>
                </a:rPr>
                <a:t>The puma is a large wild cat found in both North and South America. It is extremely adaptable and able to live in a wide range of habitats, from forests to deserts. It is an expert ambush predator, an amazing jumper, and the second largest cat in </a:t>
              </a:r>
              <a:r>
                <a:rPr lang="en-GB" sz="1600">
                  <a:solidFill>
                    <a:srgbClr val="4F0B4C"/>
                  </a:solidFill>
                  <a:latin typeface="Segoe UI" panose="020B0502040204020203" pitchFamily="34" charset="0"/>
                  <a:cs typeface="Segoe UI" panose="020B0502040204020203" pitchFamily="34" charset="0"/>
                </a:rPr>
                <a:t>the </a:t>
              </a:r>
              <a:r>
                <a:rPr lang="en-GB" sz="1600" smtClean="0">
                  <a:solidFill>
                    <a:srgbClr val="4F0B4C"/>
                  </a:solidFill>
                  <a:latin typeface="Segoe UI" panose="020B0502040204020203" pitchFamily="34" charset="0"/>
                  <a:cs typeface="Segoe UI" panose="020B0502040204020203" pitchFamily="34" charset="0"/>
                </a:rPr>
                <a:t>Americas</a:t>
              </a:r>
              <a:r>
                <a:rPr lang="sr-Latn-RS" sz="1600" smtClean="0">
                  <a:solidFill>
                    <a:srgbClr val="4F0B4C"/>
                  </a:solidFill>
                  <a:latin typeface="Segoe UI" panose="020B0502040204020203" pitchFamily="34" charset="0"/>
                  <a:cs typeface="Segoe UI" panose="020B0502040204020203" pitchFamily="34" charset="0"/>
                </a:rPr>
                <a:t>.</a:t>
              </a:r>
              <a:endParaRPr lang="en-GB" sz="1400">
                <a:solidFill>
                  <a:srgbClr val="4F0B4C"/>
                </a:solidFill>
                <a:latin typeface="Segoe UI" panose="020B0502040204020203" pitchFamily="34" charset="0"/>
                <a:cs typeface="Segoe UI" panose="020B0502040204020203" pitchFamily="34" charset="0"/>
              </a:endParaRPr>
            </a:p>
          </p:txBody>
        </p:sp>
        <p:cxnSp>
          <p:nvCxnSpPr>
            <p:cNvPr id="19" name="Straight Connector 18"/>
            <p:cNvCxnSpPr/>
            <p:nvPr/>
          </p:nvCxnSpPr>
          <p:spPr>
            <a:xfrm flipV="1">
              <a:off x="2344420" y="4676140"/>
              <a:ext cx="5220000" cy="0"/>
            </a:xfrm>
            <a:prstGeom prst="line">
              <a:avLst/>
            </a:prstGeom>
            <a:ln w="19050">
              <a:solidFill>
                <a:srgbClr val="4F0B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344420" y="6494780"/>
              <a:ext cx="5220000" cy="0"/>
            </a:xfrm>
            <a:prstGeom prst="line">
              <a:avLst/>
            </a:prstGeom>
            <a:ln w="19050">
              <a:solidFill>
                <a:srgbClr val="4F0B4C"/>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75332" y="5911714"/>
            <a:ext cx="1717200" cy="431208"/>
            <a:chOff x="178233" y="4226137"/>
            <a:chExt cx="1886673" cy="431208"/>
          </a:xfrm>
        </p:grpSpPr>
        <p:sp>
          <p:nvSpPr>
            <p:cNvPr id="24" name="TextBox 23"/>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OTHER NAMES</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25" name="TextBox 24"/>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Segoe UI" panose="020B0502040204020203" pitchFamily="34" charset="0"/>
                  <a:cs typeface="Segoe UI" panose="020B0502040204020203" pitchFamily="34" charset="0"/>
                </a:rPr>
                <a:t>Mountain lion, cougar</a:t>
              </a:r>
              <a:endParaRPr lang="en-GB" sz="1000">
                <a:latin typeface="Segoe UI" panose="020B0502040204020203" pitchFamily="34" charset="0"/>
                <a:cs typeface="Segoe UI" panose="020B0502040204020203" pitchFamily="34" charset="0"/>
              </a:endParaRPr>
            </a:p>
          </p:txBody>
        </p:sp>
      </p:grpSp>
      <p:grpSp>
        <p:nvGrpSpPr>
          <p:cNvPr id="26" name="Group 25"/>
          <p:cNvGrpSpPr/>
          <p:nvPr/>
        </p:nvGrpSpPr>
        <p:grpSpPr>
          <a:xfrm>
            <a:off x="275332" y="6477899"/>
            <a:ext cx="1717200" cy="431208"/>
            <a:chOff x="178233" y="4226137"/>
            <a:chExt cx="1886673" cy="431208"/>
          </a:xfrm>
        </p:grpSpPr>
        <p:sp>
          <p:nvSpPr>
            <p:cNvPr id="27" name="TextBox 26"/>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SCIENTIFIC NAME</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28" name="TextBox 27"/>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Segoe UI" panose="020B0502040204020203" pitchFamily="34" charset="0"/>
                  <a:cs typeface="Segoe UI" panose="020B0502040204020203" pitchFamily="34" charset="0"/>
                </a:rPr>
                <a:t>Puma concolor</a:t>
              </a:r>
              <a:endParaRPr lang="en-GB" sz="1000">
                <a:latin typeface="Segoe UI" panose="020B0502040204020203" pitchFamily="34" charset="0"/>
                <a:cs typeface="Segoe UI" panose="020B0502040204020203" pitchFamily="34" charset="0"/>
              </a:endParaRPr>
            </a:p>
          </p:txBody>
        </p:sp>
      </p:grpSp>
      <p:grpSp>
        <p:nvGrpSpPr>
          <p:cNvPr id="29" name="Group 28"/>
          <p:cNvGrpSpPr/>
          <p:nvPr/>
        </p:nvGrpSpPr>
        <p:grpSpPr>
          <a:xfrm>
            <a:off x="275332" y="7044084"/>
            <a:ext cx="1717200" cy="431208"/>
            <a:chOff x="178233" y="4226137"/>
            <a:chExt cx="1886673" cy="431208"/>
          </a:xfrm>
        </p:grpSpPr>
        <p:sp>
          <p:nvSpPr>
            <p:cNvPr id="30" name="TextBox 29"/>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ANIMAL FAMILY</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31" name="TextBox 30"/>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Segoe UI" panose="020B0502040204020203" pitchFamily="34" charset="0"/>
                  <a:cs typeface="Segoe UI" panose="020B0502040204020203" pitchFamily="34" charset="0"/>
                </a:rPr>
                <a:t>Felidae (the cat family)</a:t>
              </a:r>
            </a:p>
          </p:txBody>
        </p:sp>
      </p:grpSp>
      <p:grpSp>
        <p:nvGrpSpPr>
          <p:cNvPr id="32" name="Group 31"/>
          <p:cNvGrpSpPr/>
          <p:nvPr/>
        </p:nvGrpSpPr>
        <p:grpSpPr>
          <a:xfrm>
            <a:off x="275332" y="7610269"/>
            <a:ext cx="1717200" cy="431208"/>
            <a:chOff x="178233" y="4226137"/>
            <a:chExt cx="1886673" cy="431208"/>
          </a:xfrm>
        </p:grpSpPr>
        <p:sp>
          <p:nvSpPr>
            <p:cNvPr id="33" name="TextBox 32"/>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FOUND WHERE</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34" name="TextBox 33"/>
            <p:cNvSpPr txBox="1"/>
            <p:nvPr/>
          </p:nvSpPr>
          <p:spPr>
            <a:xfrm>
              <a:off x="178233" y="4456177"/>
              <a:ext cx="1886673" cy="201168"/>
            </a:xfrm>
            <a:prstGeom prst="rect">
              <a:avLst/>
            </a:prstGeom>
            <a:noFill/>
          </p:spPr>
          <p:txBody>
            <a:bodyPr wrap="none" lIns="0" tIns="0" rIns="0" bIns="0" rtlCol="0" anchor="ctr" anchorCtr="0">
              <a:noAutofit/>
            </a:bodyPr>
            <a:lstStyle/>
            <a:p>
              <a:r>
                <a:rPr lang="en-GB" sz="1000">
                  <a:solidFill>
                    <a:srgbClr val="3A3A3A"/>
                  </a:solidFill>
                  <a:latin typeface="Segoe UI" panose="020B0502040204020203" pitchFamily="34" charset="0"/>
                  <a:cs typeface="Segoe UI" panose="020B0502040204020203" pitchFamily="34" charset="0"/>
                </a:rPr>
                <a:t>North &amp; South America</a:t>
              </a:r>
              <a:endParaRPr lang="en-GB" sz="1000">
                <a:solidFill>
                  <a:srgbClr val="3A3A3A"/>
                </a:solidFill>
                <a:latin typeface="Segoe UI" panose="020B0502040204020203" pitchFamily="34" charset="0"/>
                <a:cs typeface="Segoe UI" panose="020B0502040204020203" pitchFamily="34" charset="0"/>
              </a:endParaRPr>
            </a:p>
          </p:txBody>
        </p:sp>
      </p:grpSp>
      <p:grpSp>
        <p:nvGrpSpPr>
          <p:cNvPr id="35" name="Group 34"/>
          <p:cNvGrpSpPr/>
          <p:nvPr/>
        </p:nvGrpSpPr>
        <p:grpSpPr>
          <a:xfrm>
            <a:off x="275332" y="8176454"/>
            <a:ext cx="1717200" cy="431208"/>
            <a:chOff x="178233" y="4226137"/>
            <a:chExt cx="1886673" cy="431208"/>
          </a:xfrm>
        </p:grpSpPr>
        <p:sp>
          <p:nvSpPr>
            <p:cNvPr id="36" name="TextBox 35"/>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LENGTH (INCLUDING TAIL)</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37" name="TextBox 36"/>
            <p:cNvSpPr txBox="1"/>
            <p:nvPr/>
          </p:nvSpPr>
          <p:spPr>
            <a:xfrm>
              <a:off x="178233" y="4456177"/>
              <a:ext cx="1886673" cy="201168"/>
            </a:xfrm>
            <a:prstGeom prst="rect">
              <a:avLst/>
            </a:prstGeom>
            <a:noFill/>
          </p:spPr>
          <p:txBody>
            <a:bodyPr wrap="none" lIns="0" tIns="0" rIns="0" bIns="0" rtlCol="0" anchor="ctr" anchorCtr="0">
              <a:noAutofit/>
            </a:bodyPr>
            <a:lstStyle/>
            <a:p>
              <a:r>
                <a:rPr lang="en-GB" sz="1000">
                  <a:latin typeface="Segoe UI" panose="020B0502040204020203" pitchFamily="34" charset="0"/>
                  <a:cs typeface="Segoe UI" panose="020B0502040204020203" pitchFamily="34" charset="0"/>
                </a:rPr>
                <a:t>male</a:t>
              </a:r>
              <a:r>
                <a:rPr lang="en-GB" sz="1000">
                  <a:latin typeface="Segoe UI" panose="020B0502040204020203" pitchFamily="34" charset="0"/>
                  <a:cs typeface="Segoe UI" panose="020B0502040204020203" pitchFamily="34" charset="0"/>
                </a:rPr>
                <a:t>: </a:t>
              </a:r>
              <a:r>
                <a:rPr lang="en-GB" sz="1000" smtClean="0">
                  <a:latin typeface="Segoe UI" panose="020B0502040204020203" pitchFamily="34" charset="0"/>
                  <a:cs typeface="Segoe UI" panose="020B0502040204020203" pitchFamily="34" charset="0"/>
                </a:rPr>
                <a:t>2.4</a:t>
              </a:r>
              <a:r>
                <a:rPr lang="sr-Latn-RS" sz="1000" smtClean="0">
                  <a:latin typeface="Segoe UI" panose="020B0502040204020203" pitchFamily="34" charset="0"/>
                  <a:cs typeface="Segoe UI" panose="020B0502040204020203" pitchFamily="34" charset="0"/>
                </a:rPr>
                <a:t> m </a:t>
              </a:r>
              <a:r>
                <a:rPr lang="en-GB" sz="1000" smtClean="0">
                  <a:latin typeface="Segoe UI" panose="020B0502040204020203" pitchFamily="34" charset="0"/>
                  <a:cs typeface="Segoe UI" panose="020B0502040204020203" pitchFamily="34" charset="0"/>
                </a:rPr>
                <a:t>, </a:t>
              </a:r>
              <a:r>
                <a:rPr lang="en-GB" sz="1000">
                  <a:latin typeface="Segoe UI" panose="020B0502040204020203" pitchFamily="34" charset="0"/>
                  <a:cs typeface="Segoe UI" panose="020B0502040204020203" pitchFamily="34" charset="0"/>
                </a:rPr>
                <a:t>female</a:t>
              </a:r>
              <a:r>
                <a:rPr lang="en-GB" sz="1000">
                  <a:latin typeface="Segoe UI" panose="020B0502040204020203" pitchFamily="34" charset="0"/>
                  <a:cs typeface="Segoe UI" panose="020B0502040204020203" pitchFamily="34" charset="0"/>
                </a:rPr>
                <a:t>: </a:t>
              </a:r>
              <a:r>
                <a:rPr lang="en-GB" sz="1000" smtClean="0">
                  <a:latin typeface="Segoe UI" panose="020B0502040204020203" pitchFamily="34" charset="0"/>
                  <a:cs typeface="Segoe UI" panose="020B0502040204020203" pitchFamily="34" charset="0"/>
                </a:rPr>
                <a:t>2.05</a:t>
              </a:r>
              <a:r>
                <a:rPr lang="sr-Latn-RS" sz="1000" smtClean="0">
                  <a:latin typeface="Segoe UI" panose="020B0502040204020203" pitchFamily="34" charset="0"/>
                  <a:cs typeface="Segoe UI" panose="020B0502040204020203" pitchFamily="34" charset="0"/>
                </a:rPr>
                <a:t> m</a:t>
              </a:r>
              <a:endParaRPr lang="en-GB" sz="1000">
                <a:latin typeface="Segoe UI" panose="020B0502040204020203" pitchFamily="34" charset="0"/>
                <a:cs typeface="Segoe UI" panose="020B0502040204020203" pitchFamily="34" charset="0"/>
              </a:endParaRPr>
            </a:p>
          </p:txBody>
        </p:sp>
      </p:grpSp>
      <p:grpSp>
        <p:nvGrpSpPr>
          <p:cNvPr id="38" name="Group 37"/>
          <p:cNvGrpSpPr/>
          <p:nvPr/>
        </p:nvGrpSpPr>
        <p:grpSpPr>
          <a:xfrm>
            <a:off x="275332" y="8742639"/>
            <a:ext cx="1717200" cy="431208"/>
            <a:chOff x="178233" y="4226137"/>
            <a:chExt cx="1886673" cy="431208"/>
          </a:xfrm>
        </p:grpSpPr>
        <p:sp>
          <p:nvSpPr>
            <p:cNvPr id="39" name="TextBox 38"/>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HEIGHT</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40" name="TextBox 39"/>
            <p:cNvSpPr txBox="1"/>
            <p:nvPr/>
          </p:nvSpPr>
          <p:spPr>
            <a:xfrm>
              <a:off x="178233" y="4456177"/>
              <a:ext cx="1886673" cy="201168"/>
            </a:xfrm>
            <a:prstGeom prst="rect">
              <a:avLst/>
            </a:prstGeom>
            <a:noFill/>
          </p:spPr>
          <p:txBody>
            <a:bodyPr wrap="none" lIns="0" tIns="0" rIns="0" bIns="0" rtlCol="0" anchor="ctr" anchorCtr="0">
              <a:noAutofit/>
            </a:bodyPr>
            <a:lstStyle/>
            <a:p>
              <a:r>
                <a:rPr lang="en-GB" sz="1000">
                  <a:solidFill>
                    <a:srgbClr val="3A3A3A"/>
                  </a:solidFill>
                  <a:latin typeface="Segoe UI" panose="020B0502040204020203" pitchFamily="34" charset="0"/>
                  <a:cs typeface="Segoe UI" panose="020B0502040204020203" pitchFamily="34" charset="0"/>
                </a:rPr>
                <a:t>60 – 90 cm</a:t>
              </a:r>
              <a:endParaRPr lang="en-GB" sz="1000">
                <a:latin typeface="Segoe UI" panose="020B0502040204020203" pitchFamily="34" charset="0"/>
                <a:cs typeface="Segoe UI" panose="020B0502040204020203" pitchFamily="34" charset="0"/>
              </a:endParaRPr>
            </a:p>
          </p:txBody>
        </p:sp>
      </p:grpSp>
      <p:grpSp>
        <p:nvGrpSpPr>
          <p:cNvPr id="41" name="Group 40"/>
          <p:cNvGrpSpPr/>
          <p:nvPr/>
        </p:nvGrpSpPr>
        <p:grpSpPr>
          <a:xfrm>
            <a:off x="275332" y="9308824"/>
            <a:ext cx="1717200" cy="431208"/>
            <a:chOff x="178233" y="4226137"/>
            <a:chExt cx="1886673" cy="431208"/>
          </a:xfrm>
        </p:grpSpPr>
        <p:sp>
          <p:nvSpPr>
            <p:cNvPr id="42" name="TextBox 41"/>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WEIGHT</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43" name="TextBox 42"/>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solidFill>
                    <a:srgbClr val="3A3A3A"/>
                  </a:solidFill>
                  <a:latin typeface="Segoe UI" panose="020B0502040204020203" pitchFamily="34" charset="0"/>
                  <a:cs typeface="Segoe UI" panose="020B0502040204020203" pitchFamily="34" charset="0"/>
                </a:rPr>
                <a:t>M</a:t>
              </a:r>
              <a:r>
                <a:rPr lang="en-GB" sz="1000" smtClean="0">
                  <a:solidFill>
                    <a:srgbClr val="3A3A3A"/>
                  </a:solidFill>
                  <a:latin typeface="Segoe UI" panose="020B0502040204020203" pitchFamily="34" charset="0"/>
                  <a:cs typeface="Segoe UI" panose="020B0502040204020203" pitchFamily="34" charset="0"/>
                </a:rPr>
                <a:t>:</a:t>
              </a:r>
              <a:r>
                <a:rPr lang="sr-Latn-RS" sz="1000" smtClean="0">
                  <a:solidFill>
                    <a:srgbClr val="3A3A3A"/>
                  </a:solidFill>
                  <a:latin typeface="Segoe UI" panose="020B0502040204020203" pitchFamily="34" charset="0"/>
                  <a:cs typeface="Segoe UI" panose="020B0502040204020203" pitchFamily="34" charset="0"/>
                </a:rPr>
                <a:t> </a:t>
              </a:r>
              <a:r>
                <a:rPr lang="en-GB" sz="1000" smtClean="0">
                  <a:solidFill>
                    <a:srgbClr val="3A3A3A"/>
                  </a:solidFill>
                  <a:latin typeface="Segoe UI" panose="020B0502040204020203" pitchFamily="34" charset="0"/>
                  <a:cs typeface="Segoe UI" panose="020B0502040204020203" pitchFamily="34" charset="0"/>
                </a:rPr>
                <a:t>53</a:t>
              </a:r>
              <a:r>
                <a:rPr lang="sr-Latn-RS" sz="1000" smtClean="0">
                  <a:solidFill>
                    <a:srgbClr val="3A3A3A"/>
                  </a:solidFill>
                  <a:latin typeface="Segoe UI" panose="020B0502040204020203" pitchFamily="34" charset="0"/>
                  <a:cs typeface="Segoe UI" panose="020B0502040204020203" pitchFamily="34" charset="0"/>
                </a:rPr>
                <a:t>-</a:t>
              </a:r>
              <a:r>
                <a:rPr lang="en-GB" sz="1000" smtClean="0">
                  <a:solidFill>
                    <a:srgbClr val="3A3A3A"/>
                  </a:solidFill>
                  <a:latin typeface="Segoe UI" panose="020B0502040204020203" pitchFamily="34" charset="0"/>
                  <a:cs typeface="Segoe UI" panose="020B0502040204020203" pitchFamily="34" charset="0"/>
                </a:rPr>
                <a:t>120 kg</a:t>
              </a:r>
              <a:r>
                <a:rPr lang="sr-Latn-RS" sz="1000" smtClean="0">
                  <a:solidFill>
                    <a:srgbClr val="3A3A3A"/>
                  </a:solidFill>
                  <a:latin typeface="Segoe UI" panose="020B0502040204020203" pitchFamily="34" charset="0"/>
                  <a:cs typeface="Segoe UI" panose="020B0502040204020203" pitchFamily="34" charset="0"/>
                </a:rPr>
                <a:t>, F:</a:t>
              </a:r>
              <a:r>
                <a:rPr lang="en-GB" sz="1000" smtClean="0">
                  <a:solidFill>
                    <a:srgbClr val="3A3A3A"/>
                  </a:solidFill>
                  <a:latin typeface="Segoe UI" panose="020B0502040204020203" pitchFamily="34" charset="0"/>
                  <a:cs typeface="Segoe UI" panose="020B0502040204020203" pitchFamily="34" charset="0"/>
                </a:rPr>
                <a:t> 29</a:t>
              </a:r>
              <a:r>
                <a:rPr lang="sr-Latn-RS" sz="1000" smtClean="0">
                  <a:solidFill>
                    <a:srgbClr val="3A3A3A"/>
                  </a:solidFill>
                  <a:latin typeface="Segoe UI" panose="020B0502040204020203" pitchFamily="34" charset="0"/>
                  <a:cs typeface="Segoe UI" panose="020B0502040204020203" pitchFamily="34" charset="0"/>
                </a:rPr>
                <a:t>-</a:t>
              </a:r>
              <a:r>
                <a:rPr lang="en-GB" sz="1000" smtClean="0">
                  <a:solidFill>
                    <a:srgbClr val="3A3A3A"/>
                  </a:solidFill>
                  <a:latin typeface="Segoe UI" panose="020B0502040204020203" pitchFamily="34" charset="0"/>
                  <a:cs typeface="Segoe UI" panose="020B0502040204020203" pitchFamily="34" charset="0"/>
                </a:rPr>
                <a:t>64 kg</a:t>
              </a:r>
              <a:endParaRPr lang="en-GB" sz="1000">
                <a:latin typeface="Segoe UI" panose="020B0502040204020203" pitchFamily="34" charset="0"/>
                <a:cs typeface="Segoe UI" panose="020B0502040204020203" pitchFamily="34" charset="0"/>
              </a:endParaRPr>
            </a:p>
          </p:txBody>
        </p:sp>
      </p:grpSp>
      <p:grpSp>
        <p:nvGrpSpPr>
          <p:cNvPr id="47" name="Group 46"/>
          <p:cNvGrpSpPr/>
          <p:nvPr/>
        </p:nvGrpSpPr>
        <p:grpSpPr>
          <a:xfrm>
            <a:off x="275332" y="5345529"/>
            <a:ext cx="1717200" cy="431208"/>
            <a:chOff x="178233" y="4226137"/>
            <a:chExt cx="1886673" cy="431208"/>
          </a:xfrm>
        </p:grpSpPr>
        <p:sp>
          <p:nvSpPr>
            <p:cNvPr id="48" name="TextBox 47"/>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TYPE OF ANIMAL</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49" name="TextBox 48"/>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smtClean="0">
                  <a:latin typeface="Segoe UI" panose="020B0502040204020203" pitchFamily="34" charset="0"/>
                  <a:cs typeface="Segoe UI" panose="020B0502040204020203" pitchFamily="34" charset="0"/>
                </a:rPr>
                <a:t>Mammal</a:t>
              </a:r>
              <a:endParaRPr lang="en-GB" sz="1000">
                <a:latin typeface="Segoe UI" panose="020B0502040204020203" pitchFamily="34" charset="0"/>
                <a:cs typeface="Segoe UI" panose="020B0502040204020203" pitchFamily="34" charset="0"/>
              </a:endParaRPr>
            </a:p>
          </p:txBody>
        </p:sp>
      </p:grpSp>
      <p:grpSp>
        <p:nvGrpSpPr>
          <p:cNvPr id="50" name="Group 49"/>
          <p:cNvGrpSpPr/>
          <p:nvPr/>
        </p:nvGrpSpPr>
        <p:grpSpPr>
          <a:xfrm>
            <a:off x="275332" y="9875009"/>
            <a:ext cx="1717200" cy="431208"/>
            <a:chOff x="178233" y="4226137"/>
            <a:chExt cx="1886673" cy="431208"/>
          </a:xfrm>
        </p:grpSpPr>
        <p:sp>
          <p:nvSpPr>
            <p:cNvPr id="51" name="TextBox 50"/>
            <p:cNvSpPr txBox="1"/>
            <p:nvPr/>
          </p:nvSpPr>
          <p:spPr>
            <a:xfrm>
              <a:off x="178233" y="4226137"/>
              <a:ext cx="1886673" cy="230039"/>
            </a:xfrm>
            <a:prstGeom prst="rect">
              <a:avLst/>
            </a:prstGeom>
            <a:noFill/>
          </p:spPr>
          <p:txBody>
            <a:bodyPr wrap="none" lIns="0" tIns="0" rIns="0" bIns="0" rtlCol="0" anchor="ctr" anchorCtr="0">
              <a:noAutofit/>
            </a:bodyPr>
            <a:lstStyle/>
            <a:p>
              <a:r>
                <a:rPr lang="sr-Latn-RS" sz="1100" smtClean="0">
                  <a:solidFill>
                    <a:srgbClr val="4F0B4C"/>
                  </a:solidFill>
                  <a:latin typeface="Segoe UI Semibold" panose="020B0702040204020203" pitchFamily="34" charset="0"/>
                  <a:cs typeface="Segoe UI Semibold" panose="020B0702040204020203" pitchFamily="34" charset="0"/>
                </a:rPr>
                <a:t>CONSERVATION STATUS</a:t>
              </a:r>
              <a:endParaRPr lang="en-GB" sz="1100">
                <a:solidFill>
                  <a:srgbClr val="4F0B4C"/>
                </a:solidFill>
                <a:latin typeface="Segoe UI Semibold" panose="020B0702040204020203" pitchFamily="34" charset="0"/>
                <a:cs typeface="Segoe UI Semibold" panose="020B0702040204020203" pitchFamily="34" charset="0"/>
              </a:endParaRPr>
            </a:p>
          </p:txBody>
        </p:sp>
        <p:sp>
          <p:nvSpPr>
            <p:cNvPr id="52" name="TextBox 51"/>
            <p:cNvSpPr txBox="1"/>
            <p:nvPr/>
          </p:nvSpPr>
          <p:spPr>
            <a:xfrm>
              <a:off x="178233" y="4456177"/>
              <a:ext cx="1886673" cy="201168"/>
            </a:xfrm>
            <a:prstGeom prst="rect">
              <a:avLst/>
            </a:prstGeom>
            <a:noFill/>
          </p:spPr>
          <p:txBody>
            <a:bodyPr wrap="none" lIns="0" tIns="0" rIns="0" bIns="0" rtlCol="0" anchor="ctr" anchorCtr="0">
              <a:noAutofit/>
            </a:bodyPr>
            <a:lstStyle/>
            <a:p>
              <a:r>
                <a:rPr lang="sr-Latn-RS" sz="1000">
                  <a:latin typeface="Segoe UI" panose="020B0502040204020203" pitchFamily="34" charset="0"/>
                  <a:cs typeface="Segoe UI" panose="020B0502040204020203" pitchFamily="34" charset="0"/>
                </a:rPr>
                <a:t>Least Concern</a:t>
              </a:r>
              <a:endParaRPr lang="en-GB" sz="1000">
                <a:latin typeface="Segoe UI" panose="020B0502040204020203" pitchFamily="34" charset="0"/>
                <a:cs typeface="Segoe UI" panose="020B0502040204020203" pitchFamily="34" charset="0"/>
              </a:endParaRPr>
            </a:p>
          </p:txBody>
        </p:sp>
      </p:grpSp>
      <p:sp>
        <p:nvSpPr>
          <p:cNvPr id="53" name="TextBox 52"/>
          <p:cNvSpPr txBox="1"/>
          <p:nvPr/>
        </p:nvSpPr>
        <p:spPr>
          <a:xfrm>
            <a:off x="275332" y="4787900"/>
            <a:ext cx="1717200" cy="230039"/>
          </a:xfrm>
          <a:prstGeom prst="rect">
            <a:avLst/>
          </a:prstGeom>
          <a:noFill/>
        </p:spPr>
        <p:txBody>
          <a:bodyPr wrap="none" lIns="0" tIns="0" rIns="0" bIns="0" rtlCol="0" anchor="ctr" anchorCtr="0">
            <a:noAutofit/>
          </a:bodyPr>
          <a:lstStyle/>
          <a:p>
            <a:r>
              <a:rPr lang="sr-Latn-RS" sz="1400" smtClean="0">
                <a:latin typeface="Segoe UI Semibold" panose="020B0702040204020203" pitchFamily="34" charset="0"/>
                <a:cs typeface="Segoe UI Semibold" panose="020B0702040204020203" pitchFamily="34" charset="0"/>
              </a:rPr>
              <a:t>FACTS AT A GLANCE</a:t>
            </a:r>
            <a:endParaRPr lang="en-GB" sz="1400">
              <a:latin typeface="Segoe UI Semibold" panose="020B0702040204020203" pitchFamily="34" charset="0"/>
              <a:cs typeface="Segoe UI Semibold" panose="020B0702040204020203" pitchFamily="34" charset="0"/>
            </a:endParaRPr>
          </a:p>
        </p:txBody>
      </p:sp>
      <p:sp>
        <p:nvSpPr>
          <p:cNvPr id="57" name="Rectangle 56"/>
          <p:cNvSpPr/>
          <p:nvPr/>
        </p:nvSpPr>
        <p:spPr>
          <a:xfrm>
            <a:off x="0" y="4787900"/>
            <a:ext cx="142240" cy="5518317"/>
          </a:xfrm>
          <a:prstGeom prst="rect">
            <a:avLst/>
          </a:prstGeom>
          <a:solidFill>
            <a:srgbClr val="4F0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1" name="Group 60"/>
          <p:cNvGrpSpPr/>
          <p:nvPr/>
        </p:nvGrpSpPr>
        <p:grpSpPr>
          <a:xfrm>
            <a:off x="2344420" y="6792836"/>
            <a:ext cx="2448000" cy="2711918"/>
            <a:chOff x="2344420" y="6929064"/>
            <a:chExt cx="2448000" cy="2711918"/>
          </a:xfrm>
        </p:grpSpPr>
        <p:sp>
          <p:nvSpPr>
            <p:cNvPr id="58" name="TextBox 57"/>
            <p:cNvSpPr txBox="1"/>
            <p:nvPr/>
          </p:nvSpPr>
          <p:spPr>
            <a:xfrm>
              <a:off x="2344420" y="7273108"/>
              <a:ext cx="2448000" cy="2367874"/>
            </a:xfrm>
            <a:prstGeom prst="rect">
              <a:avLst/>
            </a:prstGeom>
            <a:noFill/>
          </p:spPr>
          <p:txBody>
            <a:bodyPr wrap="square" lIns="0" tIns="0" rIns="0" bIns="0" rtlCol="0" anchor="t" anchorCtr="0">
              <a:noAutofit/>
            </a:bodyPr>
            <a:lstStyle/>
            <a:p>
              <a:r>
                <a:rPr lang="en-GB" sz="1000" smtClean="0">
                  <a:solidFill>
                    <a:srgbClr val="4F0B4C"/>
                  </a:solidFill>
                  <a:latin typeface="Segoe UI" panose="020B0502040204020203" pitchFamily="34" charset="0"/>
                  <a:cs typeface="Segoe UI" panose="020B0502040204020203" pitchFamily="34" charset="0"/>
                </a:rPr>
                <a:t>Pumas are able to live in a wide variety of habitats, including forests, prairies, deserts and rocky mountainsides. The puma holds the record for being the cat found at the highest elevation: an individual was seen at 5,800 m in the Andes.</a:t>
              </a:r>
              <a:r>
                <a:rPr lang="sr-Latn-RS" sz="1000" smtClean="0">
                  <a:solidFill>
                    <a:srgbClr val="4F0B4C"/>
                  </a:solidFill>
                  <a:latin typeface="Segoe UI" panose="020B0502040204020203" pitchFamily="34" charset="0"/>
                  <a:cs typeface="Segoe UI" panose="020B0502040204020203" pitchFamily="34" charset="0"/>
                </a:rPr>
                <a:t> </a:t>
              </a:r>
              <a:r>
                <a:rPr lang="en-GB" sz="1000">
                  <a:solidFill>
                    <a:srgbClr val="4F0B4C"/>
                  </a:solidFill>
                  <a:latin typeface="Segoe UI" panose="020B0502040204020203" pitchFamily="34" charset="0"/>
                  <a:cs typeface="Segoe UI" panose="020B0502040204020203" pitchFamily="34" charset="0"/>
                </a:rPr>
                <a:t>The cat family Felidae is split into two subfamilies: Pantherinae (the big cats) and Felinae (the small cats). The puma is a member of the subfamily Felinae, despite being bigger on average than both the leopard and the snow leopard (both of which are ‘big cats’). In fact, the puma is the world’s fourth-largest cat; only the tiger, lion and jaguar are </a:t>
              </a:r>
              <a:r>
                <a:rPr lang="en-GB" sz="1000">
                  <a:solidFill>
                    <a:srgbClr val="4F0B4C"/>
                  </a:solidFill>
                  <a:latin typeface="Segoe UI" panose="020B0502040204020203" pitchFamily="34" charset="0"/>
                  <a:cs typeface="Segoe UI" panose="020B0502040204020203" pitchFamily="34" charset="0"/>
                </a:rPr>
                <a:t>larger</a:t>
              </a:r>
              <a:r>
                <a:rPr lang="en-GB" sz="1000" smtClean="0">
                  <a:solidFill>
                    <a:srgbClr val="4F0B4C"/>
                  </a:solidFill>
                  <a:latin typeface="Segoe UI" panose="020B0502040204020203" pitchFamily="34" charset="0"/>
                  <a:cs typeface="Segoe UI" panose="020B0502040204020203" pitchFamily="34" charset="0"/>
                </a:rPr>
                <a:t>.</a:t>
              </a:r>
              <a:endParaRPr lang="en-GB" sz="1000">
                <a:solidFill>
                  <a:srgbClr val="4F0B4C"/>
                </a:solidFill>
                <a:latin typeface="Segoe UI" panose="020B0502040204020203" pitchFamily="34" charset="0"/>
                <a:cs typeface="Segoe UI" panose="020B0502040204020203" pitchFamily="34" charset="0"/>
              </a:endParaRPr>
            </a:p>
          </p:txBody>
        </p:sp>
        <p:sp>
          <p:nvSpPr>
            <p:cNvPr id="60" name="TextBox 59"/>
            <p:cNvSpPr txBox="1"/>
            <p:nvPr/>
          </p:nvSpPr>
          <p:spPr>
            <a:xfrm>
              <a:off x="2344420" y="6929064"/>
              <a:ext cx="2448000" cy="233736"/>
            </a:xfrm>
            <a:prstGeom prst="rect">
              <a:avLst/>
            </a:prstGeom>
            <a:noFill/>
          </p:spPr>
          <p:txBody>
            <a:bodyPr wrap="none" lIns="0" tIns="0" rIns="0" bIns="0" rtlCol="0" anchor="ctr" anchorCtr="0">
              <a:noAutofit/>
            </a:bodyPr>
            <a:lstStyle/>
            <a:p>
              <a:pPr algn="ctr"/>
              <a:r>
                <a:rPr lang="sr-Latn-RS" sz="1600" smtClean="0">
                  <a:latin typeface="Segoe UI Semibold" panose="020B0702040204020203" pitchFamily="34" charset="0"/>
                  <a:cs typeface="Segoe UI Semibold" panose="020B0702040204020203" pitchFamily="34" charset="0"/>
                </a:rPr>
                <a:t>HABITAT</a:t>
              </a:r>
              <a:endParaRPr lang="en-GB" sz="1600">
                <a:latin typeface="Segoe UI Semibold" panose="020B0702040204020203" pitchFamily="34" charset="0"/>
                <a:cs typeface="Segoe UI Semibold" panose="020B0702040204020203" pitchFamily="34" charset="0"/>
              </a:endParaRPr>
            </a:p>
          </p:txBody>
        </p:sp>
      </p:grpSp>
      <p:grpSp>
        <p:nvGrpSpPr>
          <p:cNvPr id="62" name="Group 61"/>
          <p:cNvGrpSpPr/>
          <p:nvPr/>
        </p:nvGrpSpPr>
        <p:grpSpPr>
          <a:xfrm>
            <a:off x="4908204" y="6782528"/>
            <a:ext cx="2448000" cy="2711918"/>
            <a:chOff x="2344420" y="6929064"/>
            <a:chExt cx="2448000" cy="2711918"/>
          </a:xfrm>
        </p:grpSpPr>
        <p:sp>
          <p:nvSpPr>
            <p:cNvPr id="63" name="TextBox 62"/>
            <p:cNvSpPr txBox="1"/>
            <p:nvPr/>
          </p:nvSpPr>
          <p:spPr>
            <a:xfrm>
              <a:off x="2344420" y="7273108"/>
              <a:ext cx="2448000" cy="2367874"/>
            </a:xfrm>
            <a:prstGeom prst="rect">
              <a:avLst/>
            </a:prstGeom>
            <a:noFill/>
          </p:spPr>
          <p:txBody>
            <a:bodyPr wrap="square" lIns="0" tIns="0" rIns="0" bIns="0" rtlCol="0" anchor="t" anchorCtr="0">
              <a:noAutofit/>
            </a:bodyPr>
            <a:lstStyle/>
            <a:p>
              <a:r>
                <a:rPr lang="en-GB" sz="1000">
                  <a:solidFill>
                    <a:srgbClr val="4F0B4C"/>
                  </a:solidFill>
                  <a:latin typeface="Segoe UI" panose="020B0502040204020203" pitchFamily="34" charset="0"/>
                  <a:cs typeface="Segoe UI" panose="020B0502040204020203" pitchFamily="34" charset="0"/>
                </a:rPr>
                <a:t>Like most cats, the puma lives and hunts alone, and only actively seeks out other pumas in order </a:t>
              </a:r>
              <a:r>
                <a:rPr lang="en-GB" sz="1000">
                  <a:solidFill>
                    <a:srgbClr val="4F0B4C"/>
                  </a:solidFill>
                  <a:latin typeface="Segoe UI" panose="020B0502040204020203" pitchFamily="34" charset="0"/>
                  <a:cs typeface="Segoe UI" panose="020B0502040204020203" pitchFamily="34" charset="0"/>
                </a:rPr>
                <a:t>to </a:t>
              </a:r>
              <a:r>
                <a:rPr lang="en-GB" sz="1000" smtClean="0">
                  <a:solidFill>
                    <a:srgbClr val="4F0B4C"/>
                  </a:solidFill>
                  <a:latin typeface="Segoe UI" panose="020B0502040204020203" pitchFamily="34" charset="0"/>
                  <a:cs typeface="Segoe UI" panose="020B0502040204020203" pitchFamily="34" charset="0"/>
                </a:rPr>
                <a:t>breed.</a:t>
              </a:r>
              <a:r>
                <a:rPr lang="sr-Latn-RS" sz="1000" smtClean="0">
                  <a:solidFill>
                    <a:srgbClr val="4F0B4C"/>
                  </a:solidFill>
                  <a:latin typeface="Segoe UI" panose="020B0502040204020203" pitchFamily="34" charset="0"/>
                  <a:cs typeface="Segoe UI" panose="020B0502040204020203" pitchFamily="34" charset="0"/>
                </a:rPr>
                <a:t> </a:t>
              </a:r>
              <a:r>
                <a:rPr lang="en-GB" sz="1000" smtClean="0">
                  <a:solidFill>
                    <a:srgbClr val="4F0B4C"/>
                  </a:solidFill>
                  <a:latin typeface="Segoe UI" panose="020B0502040204020203" pitchFamily="34" charset="0"/>
                  <a:cs typeface="Segoe UI" panose="020B0502040204020203" pitchFamily="34" charset="0"/>
                </a:rPr>
                <a:t>The </a:t>
              </a:r>
              <a:r>
                <a:rPr lang="en-GB" sz="1000">
                  <a:solidFill>
                    <a:srgbClr val="4F0B4C"/>
                  </a:solidFill>
                  <a:latin typeface="Segoe UI" panose="020B0502040204020203" pitchFamily="34" charset="0"/>
                  <a:cs typeface="Segoe UI" panose="020B0502040204020203" pitchFamily="34" charset="0"/>
                </a:rPr>
                <a:t>puma </a:t>
              </a:r>
              <a:r>
                <a:rPr lang="en-GB" sz="1000">
                  <a:solidFill>
                    <a:srgbClr val="4F0B4C"/>
                  </a:solidFill>
                  <a:latin typeface="Segoe UI" panose="020B0502040204020203" pitchFamily="34" charset="0"/>
                  <a:cs typeface="Segoe UI" panose="020B0502040204020203" pitchFamily="34" charset="0"/>
                </a:rPr>
                <a:t>is </a:t>
              </a:r>
              <a:r>
                <a:rPr lang="en-GB" sz="1000" smtClean="0">
                  <a:solidFill>
                    <a:srgbClr val="4F0B4C"/>
                  </a:solidFill>
                  <a:latin typeface="Segoe UI" panose="020B0502040204020203" pitchFamily="34" charset="0"/>
                  <a:cs typeface="Segoe UI" panose="020B0502040204020203" pitchFamily="34" charset="0"/>
                </a:rPr>
                <a:t>nocturnal, </a:t>
              </a:r>
              <a:r>
                <a:rPr lang="en-GB" sz="1000">
                  <a:solidFill>
                    <a:srgbClr val="4F0B4C"/>
                  </a:solidFill>
                  <a:latin typeface="Segoe UI" panose="020B0502040204020203" pitchFamily="34" charset="0"/>
                  <a:cs typeface="Segoe UI" panose="020B0502040204020203" pitchFamily="34" charset="0"/>
                </a:rPr>
                <a:t>and is also likely to be active at dawn and at dusk. Although it usually moves under cover of darkness, it’s not all that unusual for a puma to be seen during </a:t>
              </a:r>
              <a:r>
                <a:rPr lang="en-GB" sz="1000">
                  <a:solidFill>
                    <a:srgbClr val="4F0B4C"/>
                  </a:solidFill>
                  <a:latin typeface="Segoe UI" panose="020B0502040204020203" pitchFamily="34" charset="0"/>
                  <a:cs typeface="Segoe UI" panose="020B0502040204020203" pitchFamily="34" charset="0"/>
                </a:rPr>
                <a:t>the </a:t>
              </a:r>
              <a:r>
                <a:rPr lang="en-GB" sz="1000" smtClean="0">
                  <a:solidFill>
                    <a:srgbClr val="4F0B4C"/>
                  </a:solidFill>
                  <a:latin typeface="Segoe UI" panose="020B0502040204020203" pitchFamily="34" charset="0"/>
                  <a:cs typeface="Segoe UI" panose="020B0502040204020203" pitchFamily="34" charset="0"/>
                </a:rPr>
                <a:t>day.</a:t>
              </a:r>
              <a:r>
                <a:rPr lang="sr-Latn-RS" sz="1000" smtClean="0">
                  <a:solidFill>
                    <a:srgbClr val="4F0B4C"/>
                  </a:solidFill>
                  <a:latin typeface="Segoe UI" panose="020B0502040204020203" pitchFamily="34" charset="0"/>
                  <a:cs typeface="Segoe UI" panose="020B0502040204020203" pitchFamily="34" charset="0"/>
                </a:rPr>
                <a:t> </a:t>
              </a:r>
              <a:r>
                <a:rPr lang="en-GB" sz="1000" smtClean="0">
                  <a:solidFill>
                    <a:srgbClr val="4F0B4C"/>
                  </a:solidFill>
                  <a:latin typeface="Segoe UI" panose="020B0502040204020203" pitchFamily="34" charset="0"/>
                  <a:cs typeface="Segoe UI" panose="020B0502040204020203" pitchFamily="34" charset="0"/>
                </a:rPr>
                <a:t>Both </a:t>
              </a:r>
              <a:r>
                <a:rPr lang="en-GB" sz="1000">
                  <a:solidFill>
                    <a:srgbClr val="4F0B4C"/>
                  </a:solidFill>
                  <a:latin typeface="Segoe UI" panose="020B0502040204020203" pitchFamily="34" charset="0"/>
                  <a:cs typeface="Segoe UI" panose="020B0502040204020203" pitchFamily="34" charset="0"/>
                </a:rPr>
                <a:t>male and female pumas are territorial. The territory of a male puma is substantially larger than that of a female, and may be as large as </a:t>
              </a:r>
              <a:r>
                <a:rPr lang="en-GB" sz="1000">
                  <a:solidFill>
                    <a:srgbClr val="4F0B4C"/>
                  </a:solidFill>
                  <a:latin typeface="Segoe UI" panose="020B0502040204020203" pitchFamily="34" charset="0"/>
                  <a:cs typeface="Segoe UI" panose="020B0502040204020203" pitchFamily="34" charset="0"/>
                </a:rPr>
                <a:t>1,300 </a:t>
              </a:r>
              <a:r>
                <a:rPr lang="en-GB" sz="1000" smtClean="0">
                  <a:solidFill>
                    <a:srgbClr val="4F0B4C"/>
                  </a:solidFill>
                  <a:latin typeface="Segoe UI" panose="020B0502040204020203" pitchFamily="34" charset="0"/>
                  <a:cs typeface="Segoe UI" panose="020B0502040204020203" pitchFamily="34" charset="0"/>
                </a:rPr>
                <a:t>km2</a:t>
              </a:r>
              <a:r>
                <a:rPr lang="sr-Latn-RS" sz="1000" smtClean="0">
                  <a:solidFill>
                    <a:srgbClr val="4F0B4C"/>
                  </a:solidFill>
                  <a:latin typeface="Segoe UI" panose="020B0502040204020203" pitchFamily="34" charset="0"/>
                  <a:cs typeface="Segoe UI" panose="020B0502040204020203" pitchFamily="34" charset="0"/>
                </a:rPr>
                <a:t>. </a:t>
              </a:r>
              <a:r>
                <a:rPr lang="en-GB" sz="1000">
                  <a:solidFill>
                    <a:srgbClr val="4F0B4C"/>
                  </a:solidFill>
                  <a:latin typeface="Segoe UI" panose="020B0502040204020203" pitchFamily="34" charset="0"/>
                  <a:cs typeface="Segoe UI" panose="020B0502040204020203" pitchFamily="34" charset="0"/>
                </a:rPr>
                <a:t>The puma is a carnivore (meat eater) and cannot survive on anything other than meat. It will prey on most animals, large and small, from insects to moose.</a:t>
              </a:r>
            </a:p>
          </p:txBody>
        </p:sp>
        <p:sp>
          <p:nvSpPr>
            <p:cNvPr id="64" name="TextBox 63"/>
            <p:cNvSpPr txBox="1"/>
            <p:nvPr/>
          </p:nvSpPr>
          <p:spPr>
            <a:xfrm>
              <a:off x="2344420" y="6929064"/>
              <a:ext cx="2448000" cy="233736"/>
            </a:xfrm>
            <a:prstGeom prst="rect">
              <a:avLst/>
            </a:prstGeom>
            <a:noFill/>
          </p:spPr>
          <p:txBody>
            <a:bodyPr wrap="none" lIns="0" tIns="0" rIns="0" bIns="0" rtlCol="0" anchor="ctr" anchorCtr="0">
              <a:noAutofit/>
            </a:bodyPr>
            <a:lstStyle/>
            <a:p>
              <a:pPr algn="ctr"/>
              <a:r>
                <a:rPr lang="sr-Latn-RS" sz="1600" smtClean="0">
                  <a:latin typeface="Segoe UI Semibold" panose="020B0702040204020203" pitchFamily="34" charset="0"/>
                  <a:cs typeface="Segoe UI Semibold" panose="020B0702040204020203" pitchFamily="34" charset="0"/>
                </a:rPr>
                <a:t>BEHAVIOUR</a:t>
              </a:r>
              <a:endParaRPr lang="en-GB" sz="1600">
                <a:latin typeface="Segoe UI Semibold" panose="020B0702040204020203" pitchFamily="34" charset="0"/>
                <a:cs typeface="Segoe UI Semibold" panose="020B0702040204020203" pitchFamily="34" charset="0"/>
              </a:endParaRPr>
            </a:p>
          </p:txBody>
        </p:sp>
      </p:grpSp>
      <p:sp>
        <p:nvSpPr>
          <p:cNvPr id="65" name="TextBox 64"/>
          <p:cNvSpPr txBox="1"/>
          <p:nvPr/>
        </p:nvSpPr>
        <p:spPr>
          <a:xfrm>
            <a:off x="2475648" y="9755272"/>
            <a:ext cx="4732871" cy="488621"/>
          </a:xfrm>
          <a:prstGeom prst="rect">
            <a:avLst/>
          </a:prstGeom>
          <a:noFill/>
        </p:spPr>
        <p:txBody>
          <a:bodyPr wrap="square" lIns="0" tIns="0" rIns="0" bIns="0" rtlCol="0" anchor="t" anchorCtr="0">
            <a:noAutofit/>
          </a:bodyPr>
          <a:lstStyle/>
          <a:p>
            <a:r>
              <a:rPr lang="en-GB" sz="1000">
                <a:solidFill>
                  <a:schemeClr val="bg1"/>
                </a:solidFill>
                <a:latin typeface="Segoe UI" panose="020B0502040204020203" pitchFamily="34" charset="0"/>
                <a:cs typeface="Segoe UI" panose="020B0502040204020203" pitchFamily="34" charset="0"/>
              </a:rPr>
              <a:t>The cubs drink their mother’s milk for around 3 months, but have begun to eat meat after 6 weeks. Their mother teaches them to hunt, and at six months they begin to prey on small animals.</a:t>
            </a:r>
          </a:p>
        </p:txBody>
      </p:sp>
      <p:pic>
        <p:nvPicPr>
          <p:cNvPr id="67" name="Picture 66">
            <a:hlinkClick r:id="rId4"/>
            <a:extLst>
              <a:ext uri="{FF2B5EF4-FFF2-40B4-BE49-F238E27FC236}">
                <a16:creationId xmlns:a16="http://schemas.microsoft.com/office/drawing/2014/main" id="{875B4D1B-1ECF-488F-9573-9C2497DFAE05}"/>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463777" y="65337"/>
            <a:ext cx="918034" cy="196596"/>
          </a:xfrm>
          <a:prstGeom prst="rect">
            <a:avLst/>
          </a:prstGeom>
        </p:spPr>
      </p:pic>
      <p:sp>
        <p:nvSpPr>
          <p:cNvPr id="68" name="TextBox 84"/>
          <p:cNvSpPr txBox="1"/>
          <p:nvPr/>
        </p:nvSpPr>
        <p:spPr>
          <a:xfrm>
            <a:off x="6463777" y="10475916"/>
            <a:ext cx="1095898" cy="198324"/>
          </a:xfrm>
          <a:prstGeom prst="rect">
            <a:avLst/>
          </a:prstGeom>
          <a:noFill/>
        </p:spPr>
        <p:txBody>
          <a:bodyPr wrap="square" rtlCol="0">
            <a:spAutoFit/>
          </a:bodyPr>
          <a:lstStyle/>
          <a:p>
            <a:pPr marL="0" marR="0" algn="just">
              <a:lnSpc>
                <a:spcPct val="106000"/>
              </a:lnSpc>
              <a:spcBef>
                <a:spcPts val="0"/>
              </a:spcBef>
              <a:spcAft>
                <a:spcPts val="0"/>
              </a:spcAft>
            </a:pPr>
            <a:r>
              <a:rPr lang="en-GB" sz="700" b="1" u="sng" kern="1200">
                <a:solidFill>
                  <a:srgbClr val="4F0B4C"/>
                </a:solidFill>
                <a:latin typeface="Segoe UI" panose="020B0502040204020203" pitchFamily="34" charset="0"/>
                <a:ea typeface="Calibri" panose="020F0502020204030204" pitchFamily="34" charset="0"/>
                <a:cs typeface="Segoe UI" panose="020B0502040204020203" pitchFamily="34" charset="0"/>
                <a:hlinkClick r:id="rId4"/>
              </a:rPr>
              <a:t>© </a:t>
            </a:r>
            <a:r>
              <a:rPr lang="en-GB" sz="700" kern="1200">
                <a:solidFill>
                  <a:srgbClr val="4F0B4C"/>
                </a:solidFill>
                <a:latin typeface="Segoe UI" panose="020B0502040204020203" pitchFamily="34" charset="0"/>
                <a:ea typeface="Calibri" panose="020F0502020204030204" pitchFamily="34" charset="0"/>
                <a:cs typeface="Segoe UI" panose="020B0502040204020203" pitchFamily="34" charset="0"/>
                <a:hlinkClick r:id="rId4"/>
              </a:rPr>
              <a:t>TemplateLab.com</a:t>
            </a:r>
            <a:endParaRPr lang="en-GB" sz="700">
              <a:solidFill>
                <a:srgbClr val="4F0B4C"/>
              </a:solidFill>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0133137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421</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Semibold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13</cp:revision>
  <dcterms:created xsi:type="dcterms:W3CDTF">2020-11-10T21:36:39Z</dcterms:created>
  <dcterms:modified xsi:type="dcterms:W3CDTF">2020-11-10T22:49:31Z</dcterms:modified>
</cp:coreProperties>
</file>