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404040"/>
    <a:srgbClr val="7EAE9E"/>
    <a:srgbClr val="AA7E98"/>
    <a:srgbClr val="A9D18E"/>
    <a:srgbClr val="9DC3E6"/>
    <a:srgbClr val="F4B183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AEA-A178-4389-B2F3-6328B41B9853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9A27-02F1-409F-A18E-BDD761206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9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AEA-A178-4389-B2F3-6328B41B9853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9A27-02F1-409F-A18E-BDD761206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34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AEA-A178-4389-B2F3-6328B41B9853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9A27-02F1-409F-A18E-BDD761206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AEA-A178-4389-B2F3-6328B41B9853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9A27-02F1-409F-A18E-BDD761206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99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AEA-A178-4389-B2F3-6328B41B9853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9A27-02F1-409F-A18E-BDD761206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59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AEA-A178-4389-B2F3-6328B41B9853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9A27-02F1-409F-A18E-BDD761206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01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AEA-A178-4389-B2F3-6328B41B9853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9A27-02F1-409F-A18E-BDD761206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50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AEA-A178-4389-B2F3-6328B41B9853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9A27-02F1-409F-A18E-BDD761206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AEA-A178-4389-B2F3-6328B41B9853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9A27-02F1-409F-A18E-BDD761206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78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AEA-A178-4389-B2F3-6328B41B9853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9A27-02F1-409F-A18E-BDD761206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43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DAEA-A178-4389-B2F3-6328B41B9853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9A27-02F1-409F-A18E-BDD761206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690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9DAEA-A178-4389-B2F3-6328B41B9853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F9A27-02F1-409F-A18E-BDD7612069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75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mplatelab.com/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2052762" y="1173508"/>
            <a:ext cx="8316174" cy="6179682"/>
            <a:chOff x="2052762" y="1254788"/>
            <a:chExt cx="8316174" cy="6179682"/>
          </a:xfrm>
        </p:grpSpPr>
        <p:grpSp>
          <p:nvGrpSpPr>
            <p:cNvPr id="15" name="Group 14"/>
            <p:cNvGrpSpPr/>
            <p:nvPr/>
          </p:nvGrpSpPr>
          <p:grpSpPr>
            <a:xfrm>
              <a:off x="2052762" y="1510748"/>
              <a:ext cx="7584271" cy="5923722"/>
              <a:chOff x="2052762" y="1510748"/>
              <a:chExt cx="7584271" cy="5923722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052762" y="1510748"/>
                <a:ext cx="834887" cy="592372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8802146" y="1510748"/>
                <a:ext cx="834887" cy="592372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740108" y="1510748"/>
                <a:ext cx="834887" cy="592372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427454" y="1510748"/>
                <a:ext cx="834887" cy="592372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7114800" y="1510748"/>
                <a:ext cx="834887" cy="592372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2182103" y="1254788"/>
              <a:ext cx="8186833" cy="576000"/>
              <a:chOff x="2182103" y="1254788"/>
              <a:chExt cx="8186833" cy="57600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2182103" y="1254788"/>
                <a:ext cx="576204" cy="57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sr-Latn-RS" sz="140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W1</a:t>
                </a:r>
                <a:endParaRPr lang="en-GB" sz="1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020493" y="1254788"/>
                <a:ext cx="576204" cy="57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sr-Latn-RS" sz="140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W2</a:t>
                </a:r>
                <a:endParaRPr lang="en-GB" sz="1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858883" y="1254788"/>
                <a:ext cx="576204" cy="57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sr-Latn-RS" sz="140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W3</a:t>
                </a:r>
                <a:endParaRPr lang="en-GB" sz="1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709842" y="1254788"/>
                <a:ext cx="576204" cy="57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sr-Latn-RS" sz="140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W4</a:t>
                </a:r>
                <a:endParaRPr lang="en-GB" sz="1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548798" y="1254788"/>
                <a:ext cx="576204" cy="57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sr-Latn-RS" sz="140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W5</a:t>
                </a:r>
                <a:endParaRPr lang="en-GB" sz="1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6407815" y="1254788"/>
                <a:ext cx="576204" cy="57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sr-Latn-RS" sz="140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W6</a:t>
                </a:r>
                <a:endParaRPr lang="en-GB" sz="1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7265266" y="1254788"/>
                <a:ext cx="576204" cy="57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sr-Latn-RS" sz="140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W7</a:t>
                </a:r>
                <a:endParaRPr lang="en-GB" sz="1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8087814" y="1254788"/>
                <a:ext cx="576204" cy="57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sr-Latn-RS" sz="140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W8</a:t>
                </a:r>
                <a:endParaRPr lang="en-GB" sz="1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8940273" y="1254788"/>
                <a:ext cx="576204" cy="57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sr-Latn-RS" sz="140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W9</a:t>
                </a:r>
                <a:endParaRPr lang="en-GB" sz="1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9792732" y="1254788"/>
                <a:ext cx="576204" cy="57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sr-Latn-RS" sz="140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W10</a:t>
                </a:r>
                <a:endParaRPr lang="en-GB" sz="1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2059435" y="1903114"/>
            <a:ext cx="2827525" cy="288000"/>
            <a:chOff x="2059435" y="1908194"/>
            <a:chExt cx="2827525" cy="288000"/>
          </a:xfrm>
        </p:grpSpPr>
        <p:sp>
          <p:nvSpPr>
            <p:cNvPr id="29" name="Rectangle 28"/>
            <p:cNvSpPr/>
            <p:nvPr/>
          </p:nvSpPr>
          <p:spPr>
            <a:xfrm>
              <a:off x="2059435" y="1908194"/>
              <a:ext cx="828214" cy="288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882568" y="1929084"/>
              <a:ext cx="2004392" cy="246221"/>
              <a:chOff x="2887648" y="1929084"/>
              <a:chExt cx="2012012" cy="246221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887648" y="1962742"/>
                <a:ext cx="2012012" cy="17890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952584" y="1929084"/>
                <a:ext cx="1882140" cy="246221"/>
              </a:xfrm>
              <a:prstGeom prst="rect">
                <a:avLst/>
              </a:prstGeom>
              <a:noFill/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sr-Latn-RS" sz="1000" smtClean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Plans review &amp; Contract signing</a:t>
                </a:r>
                <a:endParaRPr lang="en-GB" sz="10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cxnSp>
        <p:nvCxnSpPr>
          <p:cNvPr id="34" name="Straight Connector 33"/>
          <p:cNvCxnSpPr/>
          <p:nvPr/>
        </p:nvCxnSpPr>
        <p:spPr>
          <a:xfrm>
            <a:off x="238540" y="2251815"/>
            <a:ext cx="10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2887650" y="2323311"/>
            <a:ext cx="1822192" cy="288000"/>
            <a:chOff x="2059436" y="1908194"/>
            <a:chExt cx="4066870" cy="288000"/>
          </a:xfrm>
        </p:grpSpPr>
        <p:sp>
          <p:nvSpPr>
            <p:cNvPr id="36" name="Rectangle 35"/>
            <p:cNvSpPr/>
            <p:nvPr/>
          </p:nvSpPr>
          <p:spPr>
            <a:xfrm>
              <a:off x="2059436" y="1908194"/>
              <a:ext cx="714332" cy="288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773506" y="1929084"/>
              <a:ext cx="3352800" cy="246221"/>
              <a:chOff x="2778170" y="1929084"/>
              <a:chExt cx="3365546" cy="246221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2778170" y="1962742"/>
                <a:ext cx="3365546" cy="17890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954982" y="1929084"/>
                <a:ext cx="2927645" cy="246221"/>
              </a:xfrm>
              <a:prstGeom prst="rect">
                <a:avLst/>
              </a:prstGeom>
              <a:noFill/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sr-Latn-RS" sz="1000" smtClean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Clear &amp; Level the land</a:t>
                </a:r>
                <a:endParaRPr lang="en-GB" sz="10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3207593" y="2743508"/>
            <a:ext cx="1557447" cy="288000"/>
            <a:chOff x="2059434" y="1908194"/>
            <a:chExt cx="3592017" cy="288000"/>
          </a:xfrm>
        </p:grpSpPr>
        <p:sp>
          <p:nvSpPr>
            <p:cNvPr id="41" name="Rectangle 40"/>
            <p:cNvSpPr/>
            <p:nvPr/>
          </p:nvSpPr>
          <p:spPr>
            <a:xfrm>
              <a:off x="2059434" y="1908194"/>
              <a:ext cx="1453583" cy="288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3510093" y="1929084"/>
              <a:ext cx="2141358" cy="246221"/>
              <a:chOff x="3517556" y="1929084"/>
              <a:chExt cx="2149498" cy="246221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3517556" y="1962742"/>
                <a:ext cx="2149498" cy="17890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729651" y="1929084"/>
                <a:ext cx="1735509" cy="246221"/>
              </a:xfrm>
              <a:prstGeom prst="rect">
                <a:avLst/>
              </a:prstGeom>
              <a:noFill/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sr-Latn-RS" sz="1000" smtClean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Foundation</a:t>
                </a:r>
                <a:endParaRPr lang="en-GB" sz="10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3740978" y="3163705"/>
            <a:ext cx="1825433" cy="288000"/>
            <a:chOff x="2059434" y="1908194"/>
            <a:chExt cx="4210087" cy="288000"/>
          </a:xfrm>
        </p:grpSpPr>
        <p:sp>
          <p:nvSpPr>
            <p:cNvPr id="46" name="Rectangle 45"/>
            <p:cNvSpPr/>
            <p:nvPr/>
          </p:nvSpPr>
          <p:spPr>
            <a:xfrm>
              <a:off x="2059434" y="1908194"/>
              <a:ext cx="1453583" cy="288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510093" y="1929084"/>
              <a:ext cx="2759428" cy="246221"/>
              <a:chOff x="3517556" y="1929084"/>
              <a:chExt cx="2769917" cy="246221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3517556" y="1962742"/>
                <a:ext cx="2769917" cy="17890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729651" y="1929084"/>
                <a:ext cx="2517046" cy="246221"/>
              </a:xfrm>
              <a:prstGeom prst="rect">
                <a:avLst/>
              </a:prstGeom>
              <a:noFill/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sr-Latn-RS" sz="1000" smtClean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Footings &amp; Walls</a:t>
                </a:r>
                <a:endParaRPr lang="en-GB" sz="10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cxnSp>
        <p:nvCxnSpPr>
          <p:cNvPr id="50" name="Straight Connector 49"/>
          <p:cNvCxnSpPr/>
          <p:nvPr/>
        </p:nvCxnSpPr>
        <p:spPr>
          <a:xfrm>
            <a:off x="238540" y="3523339"/>
            <a:ext cx="10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4376610" y="3583902"/>
            <a:ext cx="2212985" cy="288000"/>
            <a:chOff x="2059434" y="1908194"/>
            <a:chExt cx="5103917" cy="288000"/>
          </a:xfrm>
        </p:grpSpPr>
        <p:sp>
          <p:nvSpPr>
            <p:cNvPr id="52" name="Rectangle 51"/>
            <p:cNvSpPr/>
            <p:nvPr/>
          </p:nvSpPr>
          <p:spPr>
            <a:xfrm>
              <a:off x="2059434" y="1908194"/>
              <a:ext cx="1453583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3510093" y="1929084"/>
              <a:ext cx="3653258" cy="246221"/>
              <a:chOff x="3517556" y="1929084"/>
              <a:chExt cx="3667145" cy="246221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3517556" y="1962742"/>
                <a:ext cx="3667145" cy="17890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729651" y="1929084"/>
                <a:ext cx="3286114" cy="246221"/>
              </a:xfrm>
              <a:prstGeom prst="rect">
                <a:avLst/>
              </a:prstGeom>
              <a:noFill/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sr-Latn-RS" sz="1000" smtClean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Roof trusses installation</a:t>
                </a:r>
                <a:endParaRPr lang="en-GB" sz="10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5017580" y="4004099"/>
            <a:ext cx="2715619" cy="288000"/>
            <a:chOff x="2059434" y="1908194"/>
            <a:chExt cx="6153631" cy="288000"/>
          </a:xfrm>
        </p:grpSpPr>
        <p:sp>
          <p:nvSpPr>
            <p:cNvPr id="57" name="Rectangle 56"/>
            <p:cNvSpPr/>
            <p:nvPr/>
          </p:nvSpPr>
          <p:spPr>
            <a:xfrm>
              <a:off x="2059434" y="1908194"/>
              <a:ext cx="1995131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4052664" y="1929084"/>
              <a:ext cx="4160401" cy="246221"/>
              <a:chOff x="4062183" y="1929084"/>
              <a:chExt cx="4176218" cy="246221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4062183" y="1962742"/>
                <a:ext cx="4176218" cy="17890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294171" y="1929084"/>
                <a:ext cx="3862684" cy="246221"/>
              </a:xfrm>
              <a:prstGeom prst="rect">
                <a:avLst/>
              </a:prstGeom>
              <a:noFill/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sr-Latn-RS" sz="1000" smtClean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Roof drying with a tar paper</a:t>
                </a:r>
                <a:endParaRPr lang="en-GB" sz="10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>
            <a:off x="5431429" y="4424296"/>
            <a:ext cx="2111268" cy="288000"/>
            <a:chOff x="2059434" y="1908194"/>
            <a:chExt cx="4784159" cy="288000"/>
          </a:xfrm>
        </p:grpSpPr>
        <p:sp>
          <p:nvSpPr>
            <p:cNvPr id="62" name="Rectangle 61"/>
            <p:cNvSpPr/>
            <p:nvPr/>
          </p:nvSpPr>
          <p:spPr>
            <a:xfrm>
              <a:off x="2059434" y="1908194"/>
              <a:ext cx="1891866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3949060" y="1929084"/>
              <a:ext cx="2894533" cy="246221"/>
              <a:chOff x="3958182" y="1929084"/>
              <a:chExt cx="2905537" cy="246221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3958182" y="1962742"/>
                <a:ext cx="2905537" cy="17890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120845" y="1929084"/>
                <a:ext cx="2627323" cy="246221"/>
              </a:xfrm>
              <a:prstGeom prst="rect">
                <a:avLst/>
              </a:prstGeom>
              <a:noFill/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sr-Latn-RS" sz="1000" smtClean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All interior framing</a:t>
                </a:r>
                <a:endParaRPr lang="en-GB" sz="10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cxnSp>
        <p:nvCxnSpPr>
          <p:cNvPr id="66" name="Straight Connector 65"/>
          <p:cNvCxnSpPr/>
          <p:nvPr/>
        </p:nvCxnSpPr>
        <p:spPr>
          <a:xfrm>
            <a:off x="238540" y="4773019"/>
            <a:ext cx="10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5714998" y="4844493"/>
            <a:ext cx="967935" cy="288000"/>
            <a:chOff x="797070" y="1908194"/>
            <a:chExt cx="2232398" cy="288000"/>
          </a:xfrm>
        </p:grpSpPr>
        <p:sp>
          <p:nvSpPr>
            <p:cNvPr id="68" name="Rectangle 67"/>
            <p:cNvSpPr/>
            <p:nvPr/>
          </p:nvSpPr>
          <p:spPr>
            <a:xfrm>
              <a:off x="2059435" y="1908194"/>
              <a:ext cx="970033" cy="28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797070" y="1929084"/>
              <a:ext cx="1262359" cy="246221"/>
              <a:chOff x="794221" y="1929084"/>
              <a:chExt cx="1267158" cy="246221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794221" y="1962742"/>
                <a:ext cx="1267158" cy="17890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917712" y="1929084"/>
                <a:ext cx="974734" cy="246221"/>
              </a:xfrm>
              <a:prstGeom prst="rect">
                <a:avLst/>
              </a:prstGeom>
              <a:noFill/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sr-Latn-RS" sz="1000" smtClean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HVAC</a:t>
                </a:r>
                <a:endParaRPr lang="en-GB" sz="10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5005595" y="5264690"/>
            <a:ext cx="2259670" cy="288000"/>
            <a:chOff x="-838882" y="1908194"/>
            <a:chExt cx="5211592" cy="288000"/>
          </a:xfrm>
        </p:grpSpPr>
        <p:sp>
          <p:nvSpPr>
            <p:cNvPr id="73" name="Rectangle 72"/>
            <p:cNvSpPr/>
            <p:nvPr/>
          </p:nvSpPr>
          <p:spPr>
            <a:xfrm>
              <a:off x="2059433" y="1908194"/>
              <a:ext cx="2313277" cy="28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-838882" y="1929084"/>
              <a:ext cx="2898311" cy="246221"/>
              <a:chOff x="-847951" y="1929084"/>
              <a:chExt cx="2909330" cy="24622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-847951" y="1962742"/>
                <a:ext cx="2909330" cy="17890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-706516" y="1929084"/>
                <a:ext cx="2687169" cy="246221"/>
              </a:xfrm>
              <a:prstGeom prst="rect">
                <a:avLst/>
              </a:prstGeom>
              <a:noFill/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sr-Latn-RS" sz="1000" smtClean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Plumbing rough-in</a:t>
                </a:r>
                <a:endParaRPr lang="en-GB" sz="10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grpSp>
        <p:nvGrpSpPr>
          <p:cNvPr id="77" name="Group 76"/>
          <p:cNvGrpSpPr/>
          <p:nvPr/>
        </p:nvGrpSpPr>
        <p:grpSpPr>
          <a:xfrm>
            <a:off x="5066687" y="5684887"/>
            <a:ext cx="2883000" cy="288000"/>
            <a:chOff x="-633312" y="1908194"/>
            <a:chExt cx="6493011" cy="288000"/>
          </a:xfrm>
        </p:grpSpPr>
        <p:sp>
          <p:nvSpPr>
            <p:cNvPr id="78" name="Rectangle 77"/>
            <p:cNvSpPr/>
            <p:nvPr/>
          </p:nvSpPr>
          <p:spPr>
            <a:xfrm>
              <a:off x="2059434" y="1908194"/>
              <a:ext cx="3800265" cy="28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-633312" y="1929084"/>
              <a:ext cx="2729485" cy="246221"/>
              <a:chOff x="-641600" y="1929084"/>
              <a:chExt cx="2739862" cy="246221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-641600" y="1962742"/>
                <a:ext cx="2702978" cy="17890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-549579" y="1929084"/>
                <a:ext cx="2647841" cy="246221"/>
              </a:xfrm>
              <a:prstGeom prst="rect">
                <a:avLst/>
              </a:prstGeom>
              <a:noFill/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sr-Latn-RS" sz="1000" smtClean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Electrical rough-in</a:t>
                </a:r>
                <a:endParaRPr lang="en-GB" sz="10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cxnSp>
        <p:nvCxnSpPr>
          <p:cNvPr id="82" name="Straight Connector 81"/>
          <p:cNvCxnSpPr/>
          <p:nvPr/>
        </p:nvCxnSpPr>
        <p:spPr>
          <a:xfrm>
            <a:off x="238540" y="6045559"/>
            <a:ext cx="10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6888360" y="6105084"/>
            <a:ext cx="2286120" cy="288000"/>
            <a:chOff x="-321224" y="1908194"/>
            <a:chExt cx="5148735" cy="288000"/>
          </a:xfrm>
        </p:grpSpPr>
        <p:sp>
          <p:nvSpPr>
            <p:cNvPr id="84" name="Rectangle 83"/>
            <p:cNvSpPr/>
            <p:nvPr/>
          </p:nvSpPr>
          <p:spPr>
            <a:xfrm>
              <a:off x="2059434" y="1908194"/>
              <a:ext cx="2768077" cy="288000"/>
            </a:xfrm>
            <a:prstGeom prst="rect">
              <a:avLst/>
            </a:prstGeom>
            <a:solidFill>
              <a:srgbClr val="AA7E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5" name="Group 84"/>
            <p:cNvGrpSpPr/>
            <p:nvPr/>
          </p:nvGrpSpPr>
          <p:grpSpPr>
            <a:xfrm>
              <a:off x="-321224" y="1929084"/>
              <a:ext cx="2417397" cy="246221"/>
              <a:chOff x="-328326" y="1929084"/>
              <a:chExt cx="2426588" cy="246221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-328326" y="1962742"/>
                <a:ext cx="2389702" cy="17890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-246046" y="1929084"/>
                <a:ext cx="2344308" cy="246221"/>
              </a:xfrm>
              <a:prstGeom prst="rect">
                <a:avLst/>
              </a:prstGeom>
              <a:noFill/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sr-Latn-RS" sz="1000" smtClean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Foam insulation</a:t>
                </a:r>
                <a:endParaRPr lang="en-GB" sz="10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grpSp>
        <p:nvGrpSpPr>
          <p:cNvPr id="88" name="Group 87"/>
          <p:cNvGrpSpPr/>
          <p:nvPr/>
        </p:nvGrpSpPr>
        <p:grpSpPr>
          <a:xfrm>
            <a:off x="8572499" y="6525281"/>
            <a:ext cx="1220233" cy="288000"/>
            <a:chOff x="710304" y="1908194"/>
            <a:chExt cx="2748175" cy="288000"/>
          </a:xfrm>
        </p:grpSpPr>
        <p:sp>
          <p:nvSpPr>
            <p:cNvPr id="89" name="Rectangle 88"/>
            <p:cNvSpPr/>
            <p:nvPr/>
          </p:nvSpPr>
          <p:spPr>
            <a:xfrm>
              <a:off x="2059434" y="1908194"/>
              <a:ext cx="1399045" cy="288000"/>
            </a:xfrm>
            <a:prstGeom prst="rect">
              <a:avLst/>
            </a:prstGeom>
            <a:solidFill>
              <a:srgbClr val="AA7E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710304" y="1929084"/>
              <a:ext cx="1385869" cy="246221"/>
              <a:chOff x="707124" y="1929084"/>
              <a:chExt cx="1391138" cy="246221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707124" y="1962742"/>
                <a:ext cx="1354249" cy="17890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806180" y="1929084"/>
                <a:ext cx="1292082" cy="246221"/>
              </a:xfrm>
              <a:prstGeom prst="rect">
                <a:avLst/>
              </a:prstGeom>
              <a:noFill/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sr-Latn-RS" sz="1000" smtClean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Drywall</a:t>
                </a:r>
                <a:endParaRPr lang="en-GB" sz="10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cxnSp>
        <p:nvCxnSpPr>
          <p:cNvPr id="93" name="Straight Connector 92"/>
          <p:cNvCxnSpPr/>
          <p:nvPr/>
        </p:nvCxnSpPr>
        <p:spPr>
          <a:xfrm>
            <a:off x="238540" y="6887348"/>
            <a:ext cx="10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/>
          <p:cNvGrpSpPr/>
          <p:nvPr/>
        </p:nvGrpSpPr>
        <p:grpSpPr>
          <a:xfrm>
            <a:off x="8616315" y="6945478"/>
            <a:ext cx="1882226" cy="288000"/>
            <a:chOff x="-383076" y="1908194"/>
            <a:chExt cx="3841555" cy="288000"/>
          </a:xfrm>
        </p:grpSpPr>
        <p:sp>
          <p:nvSpPr>
            <p:cNvPr id="95" name="Rectangle 94"/>
            <p:cNvSpPr/>
            <p:nvPr/>
          </p:nvSpPr>
          <p:spPr>
            <a:xfrm>
              <a:off x="2059434" y="1908194"/>
              <a:ext cx="1399045" cy="288000"/>
            </a:xfrm>
            <a:prstGeom prst="rect">
              <a:avLst/>
            </a:prstGeom>
            <a:solidFill>
              <a:srgbClr val="7EA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-383076" y="1929084"/>
              <a:ext cx="2562198" cy="246221"/>
              <a:chOff x="-390413" y="1929084"/>
              <a:chExt cx="2571936" cy="246221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-390413" y="1962742"/>
                <a:ext cx="2451788" cy="17890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-163384" y="1929084"/>
                <a:ext cx="2344907" cy="246221"/>
              </a:xfrm>
              <a:prstGeom prst="rect">
                <a:avLst/>
              </a:prstGeom>
              <a:noFill/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sr-Latn-RS" sz="1000" smtClean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Final inspections</a:t>
                </a:r>
                <a:endParaRPr lang="en-GB" sz="100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sp>
        <p:nvSpPr>
          <p:cNvPr id="99" name="TextBox 98"/>
          <p:cNvSpPr txBox="1"/>
          <p:nvPr/>
        </p:nvSpPr>
        <p:spPr>
          <a:xfrm>
            <a:off x="236293" y="1911944"/>
            <a:ext cx="1749532" cy="257369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sr-Latn-RS" sz="1200" b="1" smtClean="0">
                <a:solidFill>
                  <a:srgbClr val="FFD9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Plans &amp; Contracts</a:t>
            </a:r>
            <a:endParaRPr lang="en-GB" sz="1200" b="1">
              <a:solidFill>
                <a:srgbClr val="FFD96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36293" y="2786249"/>
            <a:ext cx="1749532" cy="257369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sr-Latn-RS" sz="1200" b="1" smtClean="0">
                <a:solidFill>
                  <a:srgbClr val="F4B18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Site Work &amp; Masonry</a:t>
            </a:r>
            <a:endParaRPr lang="en-GB" sz="1200" b="1">
              <a:solidFill>
                <a:srgbClr val="F4B18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36293" y="4037818"/>
            <a:ext cx="1749532" cy="257369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sr-Latn-RS" sz="1200" b="1" smtClean="0">
                <a:solidFill>
                  <a:srgbClr val="9DC3E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Framing</a:t>
            </a:r>
            <a:endParaRPr lang="en-GB" sz="1200" b="1">
              <a:solidFill>
                <a:srgbClr val="9DC3E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36293" y="5323164"/>
            <a:ext cx="1749532" cy="257369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sr-Latn-RS" sz="1200" b="1" smtClean="0">
                <a:solidFill>
                  <a:srgbClr val="A9D18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Plumbing &amp; Electrical</a:t>
            </a:r>
            <a:endParaRPr lang="en-GB" sz="1200" b="1">
              <a:solidFill>
                <a:srgbClr val="A9D18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36293" y="6350910"/>
            <a:ext cx="1749532" cy="257369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sr-Latn-RS" sz="1200" b="1" smtClean="0">
                <a:solidFill>
                  <a:srgbClr val="AA7E9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Insulation</a:t>
            </a:r>
            <a:endParaRPr lang="en-GB" sz="1200" b="1">
              <a:solidFill>
                <a:srgbClr val="AA7E98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36293" y="6962910"/>
            <a:ext cx="1749532" cy="257369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sr-Latn-RS" sz="1200" b="1" smtClean="0">
                <a:solidFill>
                  <a:srgbClr val="7EAE9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Final Inspections</a:t>
            </a:r>
            <a:endParaRPr lang="en-GB" sz="1200" b="1">
              <a:solidFill>
                <a:srgbClr val="7EAE9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0" y="0"/>
            <a:ext cx="10691813" cy="102616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TextBox 105"/>
          <p:cNvSpPr txBox="1"/>
          <p:nvPr/>
        </p:nvSpPr>
        <p:spPr>
          <a:xfrm>
            <a:off x="279225" y="133176"/>
            <a:ext cx="7808589" cy="503590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r>
              <a:rPr lang="sr-Latn-RS" sz="28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WEEKLY CONSTRUCTION SCHEDULE TEMPLATE</a:t>
            </a:r>
            <a:endParaRPr lang="en-GB" sz="28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70583" y="670227"/>
            <a:ext cx="2487724" cy="257369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r>
              <a:rPr lang="sr-Latn-RS" sz="1200" b="1" smtClean="0">
                <a:solidFill>
                  <a:schemeClr val="bg1">
                    <a:lumMod val="8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Client: Mr. Bradley Greenwood</a:t>
            </a:r>
            <a:endParaRPr lang="en-GB" sz="1200" b="1">
              <a:solidFill>
                <a:schemeClr val="bg1">
                  <a:lumMod val="8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2710446" y="798911"/>
            <a:ext cx="7776000" cy="0"/>
          </a:xfrm>
          <a:prstGeom prst="line">
            <a:avLst/>
          </a:prstGeom>
          <a:ln w="1905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1" name="Picture 110">
            <a:hlinkClick r:id="rId2"/>
            <a:extLst>
              <a:ext uri="{FF2B5EF4-FFF2-40B4-BE49-F238E27FC236}">
                <a16:creationId xmlns:a16="http://schemas.microsoft.com/office/drawing/2014/main" id="{875B4D1B-1ECF-488F-9573-9C2497DFAE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732" y="82853"/>
            <a:ext cx="1296000" cy="265500"/>
          </a:xfrm>
          <a:prstGeom prst="rect">
            <a:avLst/>
          </a:prstGeom>
        </p:spPr>
      </p:pic>
      <p:sp>
        <p:nvSpPr>
          <p:cNvPr id="112" name="Rectangle 111"/>
          <p:cNvSpPr/>
          <p:nvPr/>
        </p:nvSpPr>
        <p:spPr>
          <a:xfrm>
            <a:off x="9134159" y="7329117"/>
            <a:ext cx="1475083" cy="256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7000"/>
              </a:lnSpc>
            </a:pPr>
            <a:r>
              <a:rPr lang="en-GB" sz="100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r>
              <a:rPr lang="en-GB" sz="100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r>
              <a:rPr lang="en-GB" sz="1000" b="1" u="sng">
                <a:solidFill>
                  <a:srgbClr val="3C4B55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© TemplateLab.com</a:t>
            </a:r>
            <a:endParaRPr lang="en-GB" sz="1000">
              <a:solidFill>
                <a:srgbClr val="3C4B55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64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70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13</cp:revision>
  <dcterms:created xsi:type="dcterms:W3CDTF">2020-07-24T17:30:51Z</dcterms:created>
  <dcterms:modified xsi:type="dcterms:W3CDTF">2020-07-24T18:59:54Z</dcterms:modified>
</cp:coreProperties>
</file>