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4B55"/>
    <a:srgbClr val="F7E1E1"/>
    <a:srgbClr val="D6ADFF"/>
    <a:srgbClr val="9B37FF"/>
    <a:srgbClr val="61DDFF"/>
    <a:srgbClr val="D6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77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2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79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8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8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7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281F-4077-4674-85A0-8E2FAE95E3F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6308-7585-4AAA-9D81-BEA526C14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6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36665"/>
              </p:ext>
            </p:extLst>
          </p:nvPr>
        </p:nvGraphicFramePr>
        <p:xfrm>
          <a:off x="-9936" y="-160770"/>
          <a:ext cx="10691810" cy="770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09">
                  <a:extLst>
                    <a:ext uri="{9D8B030D-6E8A-4147-A177-3AD203B41FA5}">
                      <a16:colId xmlns:a16="http://schemas.microsoft.com/office/drawing/2014/main" val="3172947595"/>
                    </a:ext>
                  </a:extLst>
                </a:gridCol>
                <a:gridCol w="173309">
                  <a:extLst>
                    <a:ext uri="{9D8B030D-6E8A-4147-A177-3AD203B41FA5}">
                      <a16:colId xmlns:a16="http://schemas.microsoft.com/office/drawing/2014/main" val="2492819202"/>
                    </a:ext>
                  </a:extLst>
                </a:gridCol>
                <a:gridCol w="2639622">
                  <a:extLst>
                    <a:ext uri="{9D8B030D-6E8A-4147-A177-3AD203B41FA5}">
                      <a16:colId xmlns:a16="http://schemas.microsoft.com/office/drawing/2014/main" val="3906491337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3726524110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4033273208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2838504485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3837102509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3222526166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2132137378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1226823518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4218305359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1221640227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284815243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2461248143"/>
                    </a:ext>
                  </a:extLst>
                </a:gridCol>
                <a:gridCol w="613246">
                  <a:extLst>
                    <a:ext uri="{9D8B030D-6E8A-4147-A177-3AD203B41FA5}">
                      <a16:colId xmlns:a16="http://schemas.microsoft.com/office/drawing/2014/main" val="3711913668"/>
                    </a:ext>
                  </a:extLst>
                </a:gridCol>
                <a:gridCol w="173309">
                  <a:extLst>
                    <a:ext uri="{9D8B030D-6E8A-4147-A177-3AD203B41FA5}">
                      <a16:colId xmlns:a16="http://schemas.microsoft.com/office/drawing/2014/main" val="3161031002"/>
                    </a:ext>
                  </a:extLst>
                </a:gridCol>
                <a:gridCol w="173309">
                  <a:extLst>
                    <a:ext uri="{9D8B030D-6E8A-4147-A177-3AD203B41FA5}">
                      <a16:colId xmlns:a16="http://schemas.microsoft.com/office/drawing/2014/main" val="3175083227"/>
                    </a:ext>
                  </a:extLst>
                </a:gridCol>
              </a:tblGrid>
              <a:tr h="32563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27518"/>
                  </a:ext>
                </a:extLst>
              </a:tr>
              <a:tr h="86330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lvl="1" algn="r" fontAlgn="b"/>
                      <a:r>
                        <a:rPr lang="en-GB" sz="2800" u="none" strike="noStrike">
                          <a:solidFill>
                            <a:schemeClr val="bg1"/>
                          </a:solidFill>
                          <a:effectLst/>
                          <a:latin typeface="Helvetica" panose="020B0604020202030204" pitchFamily="34" charset="0"/>
                        </a:rPr>
                        <a:t>RESIDENTIAL </a:t>
                      </a:r>
                      <a:r>
                        <a:rPr lang="en-GB" sz="2800" u="none" strike="noStrike" smtClean="0">
                          <a:solidFill>
                            <a:schemeClr val="bg1"/>
                          </a:solidFill>
                          <a:effectLst/>
                          <a:latin typeface="Helvetica" panose="020B0604020202030204" pitchFamily="34" charset="0"/>
                        </a:rPr>
                        <a:t>CONSTRUCTIO</a:t>
                      </a:r>
                      <a:r>
                        <a:rPr lang="sr-Latn-RS" sz="2800" u="none" strike="noStrike" smtClean="0">
                          <a:solidFill>
                            <a:schemeClr val="bg1"/>
                          </a:solidFill>
                          <a:effectLst/>
                          <a:latin typeface="Helvetica" panose="020B0604020202030204" pitchFamily="34" charset="0"/>
                        </a:rPr>
                        <a:t>N</a:t>
                      </a:r>
                      <a:endParaRPr lang="en-GB" sz="2800" b="0" i="0" u="none" strike="noStrike">
                        <a:solidFill>
                          <a:schemeClr val="bg1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108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659480"/>
                  </a:ext>
                </a:extLst>
              </a:tr>
              <a:tr h="56292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rowSpan="4" gridSpan="10">
                  <a:txBody>
                    <a:bodyPr/>
                    <a:lstStyle/>
                    <a:p>
                      <a:pPr algn="r" fontAlgn="t"/>
                      <a:r>
                        <a:rPr lang="en-GB" sz="3600" u="none" strike="noStrike" kern="1200">
                          <a:solidFill>
                            <a:srgbClr val="61DDFF"/>
                          </a:solidFill>
                          <a:effectLst/>
                          <a:latin typeface="Helvetica" panose="020B0604020202030204" pitchFamily="34" charset="0"/>
                          <a:ea typeface="+mn-ea"/>
                          <a:cs typeface="+mn-cs"/>
                        </a:rPr>
                        <a:t>Schedule Template</a:t>
                      </a:r>
                    </a:p>
                  </a:txBody>
                  <a:tcPr marL="0" marR="108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600" u="none" strike="noStrike" kern="1200">
                          <a:solidFill>
                            <a:srgbClr val="61DDFF"/>
                          </a:solidFill>
                          <a:effectLst/>
                          <a:latin typeface="Helvetica" panose="020B0604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824071"/>
                  </a:ext>
                </a:extLst>
              </a:tr>
              <a:tr h="17200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  <a:latin typeface="Helvetica" panose="020B0604020202030204" pitchFamily="34" charset="0"/>
                        </a:rPr>
                        <a:t>Project Name: </a:t>
                      </a:r>
                      <a:r>
                        <a:rPr lang="en-GB" sz="1100" u="none" strike="noStrike">
                          <a:solidFill>
                            <a:srgbClr val="9B37FF"/>
                          </a:solidFill>
                          <a:effectLst/>
                          <a:latin typeface="Helvetica" panose="020B0604020202030204" pitchFamily="34" charset="0"/>
                        </a:rPr>
                        <a:t>Anderson Single-family Dwelling</a:t>
                      </a:r>
                      <a:endParaRPr lang="en-GB" sz="1100" b="0" i="0" u="none" strike="noStrike">
                        <a:solidFill>
                          <a:srgbClr val="9B37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32028"/>
                  </a:ext>
                </a:extLst>
              </a:tr>
              <a:tr h="17200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81E4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81E4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66010"/>
                  </a:ext>
                </a:extLst>
              </a:tr>
              <a:tr h="17200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  <a:latin typeface="Helvetica" panose="020B0604020202030204" pitchFamily="34" charset="0"/>
                        </a:rPr>
                        <a:t>Company Name: </a:t>
                      </a:r>
                      <a:r>
                        <a:rPr lang="en-GB" sz="1100" u="none" strike="noStrike">
                          <a:solidFill>
                            <a:srgbClr val="9B37FF"/>
                          </a:solidFill>
                          <a:effectLst/>
                          <a:latin typeface="Helvetica" panose="020B0604020202030204" pitchFamily="34" charset="0"/>
                        </a:rPr>
                        <a:t>Residential Construction PLT</a:t>
                      </a:r>
                      <a:endParaRPr lang="en-GB" sz="1100" b="0" i="0" u="none" strike="noStrike">
                        <a:solidFill>
                          <a:srgbClr val="9B37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86513"/>
                  </a:ext>
                </a:extLst>
              </a:tr>
              <a:tr h="15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81E4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81E4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81E4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08611"/>
                  </a:ext>
                </a:extLst>
              </a:tr>
              <a:tr h="15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146730"/>
                  </a:ext>
                </a:extLst>
              </a:tr>
              <a:tr h="2201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Jul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Aug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Sep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Oct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Nov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Dec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Jan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Feb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Mar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Apr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May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Jun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06756"/>
                  </a:ext>
                </a:extLst>
              </a:tr>
              <a:tr h="21547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2020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" panose="020B0604020202030204" pitchFamily="34" charset="0"/>
                        </a:rPr>
                        <a:t>2021</a:t>
                      </a:r>
                      <a:endParaRPr lang="en-GB" sz="10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4B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31214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Plans and Permitting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61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73550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Develop a set of plans with an architect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25303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Plans sealing and energy form filling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22876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Building Permit application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849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The Site Work and Masonry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882529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Clear &amp; level the land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44054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Footings &amp; stem wall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30088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Lorem Ipsum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49669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Framing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1D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585352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Roof trusses installation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823052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Roof drying with tar paper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338591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All interior framing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F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51908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Plumbing, Electric &amp; More</a:t>
                      </a:r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37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25161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Electrical &amp; HVAC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46846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Plumbing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063141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Wiring for telephones, electronics and security systems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63053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Insulation, Drywall &amp; Flooring</a:t>
                      </a:r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37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590500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Fiberglass, foam or blanket insulation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165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Drywall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9939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Cabinets, flooring, bathroom finishes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92592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1000" u="none" strike="noStrike">
                          <a:effectLst/>
                          <a:latin typeface="Helvetica" panose="020B0604020202030204" pitchFamily="34" charset="0"/>
                        </a:rPr>
                        <a:t>Landscaping &amp; Exterior Aspects</a:t>
                      </a:r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37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24543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Driveways, walkways, pools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31933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Final inspection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01948"/>
                  </a:ext>
                </a:extLst>
              </a:tr>
              <a:tr h="17932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l" fontAlgn="ctr"/>
                      <a:r>
                        <a:rPr lang="en-GB" sz="800" u="none" strike="noStrike">
                          <a:effectLst/>
                          <a:latin typeface="Helvetica" panose="020B0604020202030204" pitchFamily="34" charset="0"/>
                        </a:rPr>
                        <a:t>Certificate of Occupancy 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R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1E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30105"/>
                  </a:ext>
                </a:extLst>
              </a:tr>
              <a:tr h="38512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smtClean="0"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 u="none" strike="noStrike"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  <a:r>
                        <a:rPr lang="en-GB" sz="900" smtClean="0">
                          <a:solidFill>
                            <a:srgbClr val="000000"/>
                          </a:solidFill>
                          <a:effectLst/>
                          <a:latin typeface="Helvetica" panose="020B0604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900" b="1" u="sng" kern="1200" smtClean="0">
                          <a:solidFill>
                            <a:srgbClr val="3C4B55"/>
                          </a:solidFill>
                          <a:effectLst/>
                          <a:latin typeface="Helvetica" panose="020B0604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© TemplateLab.com</a:t>
                      </a:r>
                      <a:endParaRPr lang="en-GB" sz="900" smtClean="0">
                        <a:solidFill>
                          <a:srgbClr val="3C4B55"/>
                        </a:solidFill>
                        <a:effectLst/>
                        <a:latin typeface="Helvetica" panose="020B0604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  <a:p>
                      <a:pPr algn="l" fontAlgn="b"/>
                      <a:r>
                        <a:rPr lang="en-GB" sz="500" u="none" strike="noStrike">
                          <a:effectLst/>
                          <a:latin typeface="Helvetica" panose="020B0604020202030204" pitchFamily="34" charset="0"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lnT w="28575" cap="flat" cmpd="sng" algn="ctr">
                      <a:solidFill>
                        <a:srgbClr val="3C4B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56352"/>
                  </a:ext>
                </a:extLst>
              </a:tr>
            </a:tbl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3016471" y="2886613"/>
            <a:ext cx="6028138" cy="4219200"/>
            <a:chOff x="3026415" y="2819729"/>
            <a:chExt cx="5802316" cy="4660889"/>
          </a:xfrm>
        </p:grpSpPr>
        <p:sp>
          <p:nvSpPr>
            <p:cNvPr id="5" name="Rounded Rectangle 4"/>
            <p:cNvSpPr/>
            <p:nvPr/>
          </p:nvSpPr>
          <p:spPr>
            <a:xfrm>
              <a:off x="3026415" y="2819729"/>
              <a:ext cx="1133476" cy="107950"/>
            </a:xfrm>
            <a:prstGeom prst="roundRect">
              <a:avLst>
                <a:gd name="adj" fmla="val 50000"/>
              </a:avLst>
            </a:prstGeom>
            <a:solidFill>
              <a:srgbClr val="61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047052" y="3018169"/>
              <a:ext cx="612775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1100"/>
                <a:t>v</a:t>
              </a:r>
              <a:endParaRPr lang="en-GB" sz="11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20103" y="3216607"/>
              <a:ext cx="539751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36670" y="3415046"/>
              <a:ext cx="900114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180528" y="3615073"/>
              <a:ext cx="1349377" cy="107950"/>
            </a:xfrm>
            <a:prstGeom prst="roundRect">
              <a:avLst>
                <a:gd name="adj" fmla="val 50000"/>
              </a:avLst>
            </a:prstGeom>
            <a:solidFill>
              <a:srgbClr val="81E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202754" y="3813511"/>
              <a:ext cx="936627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94816" y="4002425"/>
              <a:ext cx="788989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121917" y="4208801"/>
              <a:ext cx="431800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361629" y="4408827"/>
              <a:ext cx="720726" cy="107950"/>
            </a:xfrm>
            <a:prstGeom prst="roundRect">
              <a:avLst>
                <a:gd name="adj" fmla="val 50000"/>
              </a:avLst>
            </a:prstGeom>
            <a:solidFill>
              <a:srgbClr val="81E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367980" y="4608853"/>
              <a:ext cx="720726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367980" y="4808880"/>
              <a:ext cx="720726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367980" y="5007319"/>
              <a:ext cx="720726" cy="107950"/>
            </a:xfrm>
            <a:prstGeom prst="roundRect">
              <a:avLst>
                <a:gd name="adj" fmla="val 50000"/>
              </a:avLst>
            </a:prstGeom>
            <a:solidFill>
              <a:srgbClr val="D6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076007" y="5202584"/>
              <a:ext cx="1008063" cy="107950"/>
            </a:xfrm>
            <a:prstGeom prst="roundRect">
              <a:avLst>
                <a:gd name="adj" fmla="val 50000"/>
              </a:avLst>
            </a:prstGeom>
            <a:solidFill>
              <a:srgbClr val="9B3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077593" y="5401020"/>
              <a:ext cx="823914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31619" y="5597874"/>
              <a:ext cx="541339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31621" y="5796311"/>
              <a:ext cx="541339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544319" y="5993165"/>
              <a:ext cx="1727202" cy="107950"/>
            </a:xfrm>
            <a:prstGeom prst="roundRect">
              <a:avLst>
                <a:gd name="adj" fmla="val 50000"/>
              </a:avLst>
            </a:prstGeom>
            <a:solidFill>
              <a:srgbClr val="9B3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561782" y="6191601"/>
              <a:ext cx="539751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166617" y="6388451"/>
              <a:ext cx="1116014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712718" y="6585301"/>
              <a:ext cx="571501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712717" y="6782149"/>
              <a:ext cx="1116014" cy="107950"/>
            </a:xfrm>
            <a:prstGeom prst="roundRect">
              <a:avLst>
                <a:gd name="adj" fmla="val 50000"/>
              </a:avLst>
            </a:prstGeom>
            <a:solidFill>
              <a:srgbClr val="9B3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712717" y="6978996"/>
              <a:ext cx="563563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712714" y="7175836"/>
              <a:ext cx="1116014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073073" y="7372668"/>
              <a:ext cx="755650" cy="107950"/>
            </a:xfrm>
            <a:prstGeom prst="roundRect">
              <a:avLst>
                <a:gd name="adj" fmla="val 50000"/>
              </a:avLst>
            </a:prstGeom>
            <a:solidFill>
              <a:srgbClr val="D6A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9" y="468931"/>
            <a:ext cx="2073275" cy="1074738"/>
          </a:xfrm>
          <a:prstGeom prst="rect">
            <a:avLst/>
          </a:prstGeom>
        </p:spPr>
      </p:pic>
      <p:pic>
        <p:nvPicPr>
          <p:cNvPr id="47" name="Picture 46">
            <a:hlinkClick r:id="rId2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417" y="300338"/>
            <a:ext cx="1645920" cy="33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139</Words>
  <Application>Microsoft Office PowerPoint</Application>
  <PresentationFormat>Custom</PresentationFormat>
  <Paragraphs>537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8</cp:revision>
  <dcterms:created xsi:type="dcterms:W3CDTF">2020-07-21T13:18:44Z</dcterms:created>
  <dcterms:modified xsi:type="dcterms:W3CDTF">2020-07-21T13:55:24Z</dcterms:modified>
</cp:coreProperties>
</file>